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15.svg" ContentType="image/svg+xml"/>
  <Override PartName="/ppt/media/image17.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3"/>
    <p:sldId id="257" r:id="rId4"/>
    <p:sldId id="1308" r:id="rId5"/>
    <p:sldId id="1316" r:id="rId7"/>
    <p:sldId id="1324" r:id="rId8"/>
    <p:sldId id="1318" r:id="rId9"/>
    <p:sldId id="1319" r:id="rId10"/>
    <p:sldId id="1325" r:id="rId11"/>
    <p:sldId id="1320" r:id="rId12"/>
    <p:sldId id="1326" r:id="rId13"/>
    <p:sldId id="1327" r:id="rId14"/>
    <p:sldId id="1321" r:id="rId15"/>
    <p:sldId id="1322" r:id="rId16"/>
    <p:sldId id="1323" r:id="rId17"/>
    <p:sldId id="1329" r:id="rId18"/>
    <p:sldId id="1328" r:id="rId19"/>
    <p:sldId id="1330" r:id="rId20"/>
    <p:sldId id="1331" r:id="rId21"/>
    <p:sldId id="1352" r:id="rId22"/>
    <p:sldId id="1332" r:id="rId23"/>
    <p:sldId id="1334" r:id="rId24"/>
    <p:sldId id="1335" r:id="rId25"/>
    <p:sldId id="1336" r:id="rId26"/>
    <p:sldId id="1341" r:id="rId27"/>
    <p:sldId id="1353" r:id="rId28"/>
    <p:sldId id="1355" r:id="rId29"/>
    <p:sldId id="1357" r:id="rId30"/>
    <p:sldId id="1356" r:id="rId31"/>
    <p:sldId id="1342" r:id="rId32"/>
    <p:sldId id="1358" r:id="rId33"/>
    <p:sldId id="1339" r:id="rId34"/>
    <p:sldId id="1344" r:id="rId35"/>
    <p:sldId id="1346" r:id="rId36"/>
    <p:sldId id="258" r:id="rId37"/>
    <p:sldId id="1347"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keac" initials="w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08FC"/>
    <a:srgbClr val="C2BEF4"/>
    <a:srgbClr val="E1FDC3"/>
    <a:srgbClr val="C8FC8E"/>
    <a:srgbClr val="B7FD51"/>
    <a:srgbClr val="C50419"/>
    <a:srgbClr val="03277F"/>
    <a:srgbClr val="3DB740"/>
    <a:srgbClr val="F3F3F3"/>
    <a:srgbClr val="0B27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85"/>
  </p:normalViewPr>
  <p:slideViewPr>
    <p:cSldViewPr snapToGrid="0" snapToObjects="1">
      <p:cViewPr varScale="1">
        <p:scale>
          <a:sx n="104" d="100"/>
          <a:sy n="104" d="100"/>
        </p:scale>
        <p:origin x="10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gs" Target="tags/tag259.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9C78C-2021-4B46-AD06-3D796CCE3C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54E2E-FE25-4B6D-BFA5-78C48B1C22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设方案制定时，还有一个非常重要的方面要考虑。就是法律合规。出现违法问题会非常严重，轻则软件下架，中则通告罚款，而一旦通告通常极大影响股价。重则入狱。法律法规通用的是以网络安全法为代表的网络安全信息保护方向的</a:t>
            </a:r>
            <a:r>
              <a:rPr lang="zh-CN" altLang="en-US"/>
              <a:t>法律。</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除了通用的网络安全法之外，国家对各行业也有特定的法律规定。这里以电商行业举例，电商行业有</a:t>
            </a:r>
            <a:r>
              <a:rPr lang="en-US" altLang="zh-CN"/>
              <a:t>2019</a:t>
            </a:r>
            <a:r>
              <a:rPr lang="zh-CN" altLang="en-US"/>
              <a:t>年开始实行的《电子商务法》。与电商相关联的，还有支付行业的相关法律文件。比如电商的二清</a:t>
            </a:r>
            <a:r>
              <a:rPr lang="zh-CN" altLang="en-US"/>
              <a:t>规定。</a:t>
            </a:r>
            <a:endParaRPr lang="zh-CN" altLang="en-US"/>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电商二清，简单解释就是电商平台不能有信息二清及资金二清行为。资金清算属于持牌业务。拼多多崛起后就因二清问题被约谈处罚过，它</a:t>
            </a:r>
            <a:r>
              <a:rPr lang="zh-CN" altLang="en-US"/>
              <a:t>后来花钱买了</a:t>
            </a:r>
            <a:r>
              <a:rPr lang="zh-CN" altLang="en-US"/>
              <a:t>牌照。</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现在结合法律法规，跟自己业务的实际情况，我们就可以制作出企业的安全建设方案了。方案中列明公司的安全状态，需求，风险，建设优先级，建设成本等内容，交决策层审批，审批后按意见修改方案或落地</a:t>
            </a:r>
            <a:r>
              <a:rPr lang="zh-CN" altLang="en-US"/>
              <a:t>执行。</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charset="0"/>
                <a:ea typeface="宋体" panose="02010600030101010101" pitchFamily="2" charset="-122"/>
                <a:sym typeface="+mn-ea"/>
              </a:rPr>
              <a:t>技术体系的建设有全面跟完整两个要求。</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全面是指安全各方面的全面，应用安全，数据安全等都要有。</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完整是指各方面的技术链路的完整。每个方面的发现，监控，分析，修复，加固等技术要完整。</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技术体系建设再抽象一下可分为两部分，一个是安全工作本身的技术体系，不需要其他部门参与的，如渗透测试。一个是原有的技术体系的安全改造，如安全开发。</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一般是先落实纯安全技术体系，然后再对开发，运维进行安全培训。</a:t>
            </a:r>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管理在整体安全建设中的比重非常大，安全行业内就讲“三分技术，七分管理”。</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安全管理体系的建设可分为管理制度制定以及安全工作流程落地。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制度给出明文规定，安全工作流程实现制度的真实落地。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理论上所有部门的所有工作流 都可以进行安全改造。</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管理制度，可以参照国家法律法规，结合公司的实际进行制定。</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从高优先级的方面开始，伴随着安全建设，逐步覆盖，逐步落地。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制度跟流程跟实际的业务工作，是紧密结合的。是需要根据公司实际，进行增加或更新的。</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公司引入新的工作内容，需要制定其对应的管理制度及流程，需要加入安全的考量。比如社交平台账号的自媒体推广。比如多个公司的临时工在社交媒体发布不合适言论的案例。</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实际情况中，工作流程的真正实现落地都需要借助技术，借助系统工具才能实现。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安全运营体系，就是安全相关事务的持续运营。牵涉巨量的沟通，对接，跟进等工作。从安全入场，从第一次调研开始就已经涉及运营工作了。</a:t>
            </a:r>
            <a:endParaRPr lang="zh-CN" altLang="en-US"/>
          </a:p>
          <a:p>
            <a:r>
              <a:rPr lang="zh-CN" altLang="en-US"/>
              <a:t>随着安全建设的进行，安全牵扯的事务越来越多，运营的工作也会越来越多。</a:t>
            </a:r>
            <a:endParaRPr lang="zh-CN" altLang="en-US"/>
          </a:p>
          <a:p>
            <a:r>
              <a:rPr lang="zh-CN" altLang="en-US"/>
              <a:t>运营工作最难的地方，是在建设落地的过程中。去对接、说服、推进的过程。</a:t>
            </a:r>
            <a:endParaRPr lang="zh-CN" altLang="en-US"/>
          </a:p>
          <a:p>
            <a:r>
              <a:rPr lang="zh-CN" altLang="en-US"/>
              <a:t>运营工作量最大的地方，是在建设落地之后。持续使用安全设备、安全系统，处理安全事件。此时会有自动化、简单化、数据化、智能化的效果追求。</a:t>
            </a:r>
            <a:endParaRPr lang="zh-CN" altLang="en-US"/>
          </a:p>
          <a:p>
            <a:r>
              <a:rPr lang="zh-CN" altLang="en-US"/>
              <a:t>实际过程中技术，管理，跟运营是紧密结合的，没有先后顺序。然后实际安全工作的划分，有的内容也没办法按技术，管理，运营划分的这么</a:t>
            </a:r>
            <a:r>
              <a:rPr lang="zh-CN" altLang="en-US"/>
              <a:t>清晰。</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根据出具的安全建设方案，我们实际落地的时候，按照应用安全，基础安全等拆分，有顺序有优先级的落地。这四个方面，是公司最基础的安全方面。</a:t>
            </a:r>
          </a:p>
          <a:p>
            <a:r>
              <a:t>按照前文的指导，他们各自都有各自的技术，管理，运营。</a:t>
            </a:r>
          </a:p>
          <a:p>
            <a:r>
              <a:t>本次分享就只大体讲这4各方面的建设落地。</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应有的类型有</a:t>
            </a:r>
            <a:r>
              <a:rPr lang="en-US" altLang="zh-CN"/>
              <a:t>A,A,A,A</a:t>
            </a:r>
            <a:r>
              <a:rPr lang="zh-CN" altLang="en-US"/>
              <a:t>。因为互联网对业务的影响呢，业务要么跟应用是绑定的，要么应用就是产品</a:t>
            </a:r>
            <a:r>
              <a:rPr lang="zh-CN" altLang="en-US"/>
              <a:t>本身。</a:t>
            </a:r>
            <a:endParaRPr lang="zh-CN" altLang="en-US"/>
          </a:p>
          <a:p>
            <a:r>
              <a:rPr lang="zh-CN" altLang="en-US">
                <a:sym typeface="+mn-ea"/>
              </a:rPr>
              <a:t>即使是免费单机软件/APP，有的也需要应用安全。比如PDF阅读器，打开恶意文件会导致命令执行。单机但是内置升级程序的应用，也要进行应用安全建设。如浏览器。如果公司被其他方向入侵，应用代码被插入恶意代码的话，那么所有使用此应用的用户都会被攻击。类似案例有phpstudy的后门事件</a:t>
            </a:r>
            <a:r>
              <a:rPr lang="en-US" altLang="zh-CN">
                <a:sym typeface="+mn-ea"/>
              </a:rPr>
              <a:t>,redislo</a:t>
            </a:r>
            <a:r>
              <a:rPr lang="zh-CN" altLang="en-US">
                <a:sym typeface="+mn-ea"/>
              </a:rPr>
              <a:t>漏洞。</a:t>
            </a:r>
            <a:endParaRPr lang="zh-CN" altLang="en-US"/>
          </a:p>
          <a:p>
            <a:endParaRPr lang="zh-CN" altLang="en-US"/>
          </a:p>
          <a:p>
            <a:r>
              <a:rPr lang="zh-CN" altLang="en-US"/>
              <a:t>所以有应用的公司，应当进行应用安全建设。特别是跟业务绑定</a:t>
            </a:r>
            <a:r>
              <a:rPr lang="zh-CN" altLang="en-US"/>
              <a:t>的互联网</a:t>
            </a:r>
            <a:r>
              <a:rPr lang="zh-CN" altLang="en-US"/>
              <a:t>应用，因为应用是最易被攻击的一个互联网目标。</a:t>
            </a:r>
            <a:endParaRPr lang="zh-CN" altLang="en-US"/>
          </a:p>
          <a:p>
            <a:r>
              <a:rPr lang="zh-CN" altLang="en-US"/>
              <a:t>采购第三方的应用，也应该进行安全评估、渗透测试等安全检查，防止别人的漏洞影响公司。</a:t>
            </a:r>
            <a:endParaRPr lang="zh-CN" altLang="en-US"/>
          </a:p>
          <a:p>
            <a:endParaRPr lang="zh-CN" altLang="en-US"/>
          </a:p>
          <a:p>
            <a:r>
              <a:rPr lang="zh-CN" altLang="en-US"/>
              <a:t>应用安全理念有 SDL/DevSecOps，围绕应用的生命周期开展安全建设。</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内容：</a:t>
            </a:r>
            <a:r>
              <a:rPr lang="en-US" altLang="zh-CN"/>
              <a:t>8</a:t>
            </a:r>
            <a:r>
              <a:rPr lang="zh-CN" altLang="en-US"/>
              <a:t>年经验，多个安全方面的抽象化总结。里面有方法论以及落地的</a:t>
            </a:r>
            <a:r>
              <a:rPr lang="zh-CN" altLang="en-US"/>
              <a:t>逻辑思路</a:t>
            </a:r>
            <a:endParaRPr lang="zh-CN" altLang="en-US"/>
          </a:p>
          <a:p>
            <a:r>
              <a:rPr lang="zh-CN" altLang="en-US"/>
              <a:t>价值：最大的价值是我的甲方视角，甲方想法，过程中会提到痛点跟需求。当然更多的是通过我来挖掘。</a:t>
            </a:r>
            <a:endParaRPr lang="zh-CN" altLang="en-US"/>
          </a:p>
          <a:p>
            <a:r>
              <a:rPr lang="zh-CN" altLang="en-US"/>
              <a:t>举个例子，甲方有安全的需求，但是说不出来哪方面安全的需求，比如说有数据安全的需求，但是他用的这个词可能跟自己的真实需求差别十万八千里。当然共同的痛点是乙方</a:t>
            </a:r>
            <a:r>
              <a:rPr lang="zh-CN" altLang="en-US"/>
              <a:t>太贵了</a:t>
            </a:r>
            <a:endParaRPr lang="zh-CN" altLang="en-US"/>
          </a:p>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基础安全，定义</a:t>
            </a:r>
            <a:r>
              <a:rPr lang="zh-CN" altLang="en-US">
                <a:sym typeface="+mn-ea"/>
              </a:rPr>
              <a:t>不统一。</a:t>
            </a:r>
            <a:endParaRPr lang="zh-CN" altLang="en-US">
              <a:sym typeface="+mn-ea"/>
            </a:endParaRPr>
          </a:p>
          <a:p>
            <a:r>
              <a:rPr lang="zh-CN" altLang="en-US">
                <a:sym typeface="+mn-ea"/>
              </a:rPr>
              <a:t>基础安全的保护对象，是公司的基础资源及基础服务。会消耗的叫基础资源，不会消耗的叫基础服务。基础服务只按时间计费。基础资源有服务器、域名、ip等，基础服务有网络、数据库等。黑客可通过应用间接攻击或互联网直接攻击公司的基础资源或基础服务，因此需要进行基础安全建设。</a:t>
            </a:r>
            <a:endParaRPr lang="zh-CN" altLang="en-US"/>
          </a:p>
          <a:p>
            <a:r>
              <a:rPr lang="zh-CN" altLang="en-US">
                <a:sym typeface="+mn-ea"/>
              </a:rPr>
              <a:t>互联网出入口的相关资源及服务首先需要进行基础安全建设，其次是内网。</a:t>
            </a:r>
            <a:endParaRPr lang="zh-CN" altLang="en-US"/>
          </a:p>
          <a:p>
            <a:r>
              <a:rPr lang="zh-CN" altLang="en-US">
                <a:sym typeface="+mn-ea"/>
              </a:rPr>
              <a:t>基础安全建设中公有云及私有云的异同分别是</a:t>
            </a:r>
            <a:endParaRPr lang="zh-CN" altLang="en-US"/>
          </a:p>
          <a:p>
            <a:r>
              <a:rPr lang="zh-CN" altLang="en-US">
                <a:sym typeface="+mn-ea"/>
              </a:rPr>
              <a:t>异：公有云存在资源过期问题，私有云不存在过期问题。公有云在硬件层没有实现隔离，私有云在硬件层面实现了隔离。私有云可在硬件层面实现安全加固，公有云硬件层面安全是统一的。</a:t>
            </a:r>
            <a:endParaRPr lang="zh-CN" altLang="en-US"/>
          </a:p>
          <a:p>
            <a:r>
              <a:rPr lang="zh-CN" altLang="en-US">
                <a:sym typeface="+mn-ea"/>
              </a:rPr>
              <a:t>同：在技术体系及管理体系可进行的安全建设都是相同的。如监控，如HIDS，如操作审计，如权限管理。</a:t>
            </a:r>
            <a:endParaRPr lang="zh-CN" altLang="en-US">
              <a:sym typeface="+mn-ea"/>
            </a:endParaRPr>
          </a:p>
          <a:p>
            <a:endParaRPr lang="zh-CN" altLang="en-US"/>
          </a:p>
          <a:p>
            <a:r>
              <a:rPr lang="zh-CN" altLang="en-US"/>
              <a:t>围绕着生命周期展开，理念</a:t>
            </a:r>
            <a:r>
              <a:rPr lang="zh-CN" altLang="en-US"/>
              <a:t>空白。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办公安全的保护对象，是公司的一切。内鬼行为，不安全的办公行为可能导致公司各方面的损失。理论上任何公司都需要办公安全。</a:t>
            </a:r>
            <a:endParaRPr lang="zh-CN" altLang="en-US"/>
          </a:p>
          <a:p>
            <a:r>
              <a:rPr lang="zh-CN" altLang="en-US">
                <a:sym typeface="+mn-ea"/>
              </a:rPr>
              <a:t>办公安全聚焦于日常办公的工作流及公司员工。对日常办公的相关事务进行保护。</a:t>
            </a:r>
            <a:endParaRPr lang="zh-CN" altLang="en-US">
              <a:sym typeface="+mn-ea"/>
            </a:endParaRPr>
          </a:p>
          <a:p>
            <a:r>
              <a:rPr lang="zh-CN" altLang="en-US">
                <a:sym typeface="+mn-ea"/>
              </a:rPr>
              <a:t>高精尖，高端制造等行业，办公安全的重要性比互联网行业更大。因为</a:t>
            </a:r>
            <a:r>
              <a:rPr lang="en-US" altLang="zh-CN">
                <a:sym typeface="+mn-ea"/>
              </a:rPr>
              <a:t>XXX</a:t>
            </a:r>
            <a:endParaRPr lang="en-US" altLang="zh-CN">
              <a:sym typeface="+mn-ea"/>
            </a:endParaRPr>
          </a:p>
          <a:p>
            <a:endParaRPr lang="en-US" altLang="zh-CN">
              <a:sym typeface="+mn-ea"/>
            </a:endParaRPr>
          </a:p>
          <a:p>
            <a:r>
              <a:rPr lang="zh-CN" altLang="en-US">
                <a:sym typeface="+mn-ea"/>
              </a:rPr>
              <a:t>办公环境安全（网络、</a:t>
            </a:r>
            <a:r>
              <a:rPr lang="zh-CN" altLang="en-US">
                <a:sym typeface="+mn-ea"/>
              </a:rPr>
              <a:t>终端）、办公系统安全、办公工作流安全、员工安全、行为安全、身份权限安全</a:t>
            </a:r>
            <a:endParaRPr lang="zh-CN" altLang="en-US"/>
          </a:p>
          <a:p>
            <a:endParaRPr lang="zh-CN" altLang="en-US"/>
          </a:p>
          <a:p>
            <a:r>
              <a:rPr lang="zh-CN" altLang="en-US">
                <a:sym typeface="+mn-ea"/>
              </a:rPr>
              <a:t>办公安全的理念有零信任。但是</a:t>
            </a:r>
            <a:r>
              <a:rPr lang="zh-CN" altLang="en-US">
                <a:sym typeface="+mn-ea"/>
              </a:rPr>
              <a:t>原始零信任应用的前提条件是办公系统会被大量的非公司人士，非办公区人员访问。疫情时代所有公司都出现了大量的对应需求，零信任理念也随之大火，相关产品陆续出现。</a:t>
            </a:r>
            <a:endParaRPr lang="zh-CN" altLang="en-US">
              <a:sym typeface="+mn-ea"/>
            </a:endParaRPr>
          </a:p>
          <a:p>
            <a:r>
              <a:rPr lang="zh-CN" altLang="en-US"/>
              <a:t>办公安全建设可借鉴零信任理念，但也视公司具体情况</a:t>
            </a:r>
            <a:r>
              <a:rPr lang="zh-CN" altLang="en-US"/>
              <a:t>而定。</a:t>
            </a:r>
            <a:endParaRPr lang="zh-CN" altLang="en-US"/>
          </a:p>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数据安全的保护对象是公司数据。</a:t>
            </a:r>
            <a:endParaRPr lang="zh-CN" altLang="en-US"/>
          </a:p>
          <a:p>
            <a:r>
              <a:rPr lang="zh-CN" altLang="en-US"/>
              <a:t>理论上任何公司都需要数据安全。</a:t>
            </a:r>
            <a:endParaRPr lang="zh-CN" altLang="en-US"/>
          </a:p>
          <a:p>
            <a:r>
              <a:rPr lang="zh-CN" altLang="en-US"/>
              <a:t>数据可分为</a:t>
            </a:r>
            <a:r>
              <a:rPr lang="en-US" altLang="zh-CN"/>
              <a:t> </a:t>
            </a:r>
            <a:r>
              <a:rPr lang="zh-CN" altLang="en-US"/>
              <a:t>客户数据，员工数据，业务数据，财务数据，权限数据，代码</a:t>
            </a:r>
            <a:r>
              <a:rPr lang="zh-CN" altLang="en-US"/>
              <a:t>数据。</a:t>
            </a:r>
            <a:endParaRPr lang="zh-CN" altLang="en-US"/>
          </a:p>
          <a:p>
            <a:r>
              <a:rPr lang="zh-CN" altLang="en-US"/>
              <a:t>数据</a:t>
            </a:r>
            <a:r>
              <a:rPr lang="zh-CN" altLang="en-US"/>
              <a:t>都有结构化数据，如SQLz中的数据。以及非结构化数据，如各种电子文件及纸质文件。</a:t>
            </a:r>
            <a:endParaRPr lang="zh-CN" altLang="en-US"/>
          </a:p>
          <a:p>
            <a:r>
              <a:rPr lang="zh-CN" altLang="en-US"/>
              <a:t>围绕核心数据的生命周期展开，从各阶段提升数据安全能力。</a:t>
            </a:r>
            <a:endParaRPr lang="zh-CN" altLang="en-US"/>
          </a:p>
          <a:p>
            <a:r>
              <a:rPr lang="zh-CN" altLang="en-US"/>
              <a:t>理念就按数据安全法。</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随着互联网技术不断发展，网络上的安全威胁也在不断增加，企业安全需求</a:t>
            </a:r>
            <a:r>
              <a:rPr lang="zh-CN" altLang="en-US"/>
              <a:t>也随之逐渐增加。</a:t>
            </a:r>
            <a:endParaRPr lang="zh-CN" altLang="en-US"/>
          </a:p>
          <a:p>
            <a:r>
              <a:rPr lang="zh-CN" altLang="en-US"/>
              <a:t>过程大概可分为</a:t>
            </a:r>
            <a:r>
              <a:rPr lang="en-US" altLang="zh-CN"/>
              <a:t>4</a:t>
            </a:r>
            <a:r>
              <a:rPr lang="zh-CN" altLang="en-US"/>
              <a:t>个阶段，分别是</a:t>
            </a:r>
            <a:r>
              <a:rPr lang="en-US" altLang="zh-CN"/>
              <a:t>IT</a:t>
            </a:r>
            <a:r>
              <a:rPr lang="zh-CN" altLang="en-US"/>
              <a:t>建设，互联网及互联网</a:t>
            </a:r>
            <a:r>
              <a:rPr lang="en-US" altLang="zh-CN"/>
              <a:t>+</a:t>
            </a:r>
            <a:r>
              <a:rPr lang="zh-CN" altLang="en-US"/>
              <a:t>浪潮，黑灰产生态发展，国家</a:t>
            </a:r>
            <a:r>
              <a:rPr lang="zh-CN" altLang="en-US"/>
              <a:t>下场</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第一阶段，企业的</a:t>
            </a:r>
            <a:r>
              <a:rPr lang="en-US" altLang="zh-CN"/>
              <a:t>IT</a:t>
            </a:r>
            <a:r>
              <a:rPr lang="zh-CN" altLang="en-US"/>
              <a:t>化建设。这时候互联网技术刚刚起步，企业刚刚开始探索互联网技术的应用。最先实现的是提高办公效率的内部办公系统，如</a:t>
            </a:r>
            <a:r>
              <a:rPr lang="en-US" altLang="zh-CN"/>
              <a:t>ERP</a:t>
            </a:r>
            <a:r>
              <a:rPr lang="zh-CN" altLang="en-US"/>
              <a:t>，</a:t>
            </a:r>
            <a:r>
              <a:rPr lang="en-US" altLang="zh-CN"/>
              <a:t>OA</a:t>
            </a:r>
            <a:r>
              <a:rPr lang="zh-CN" altLang="en-US"/>
              <a:t>，</a:t>
            </a:r>
            <a:r>
              <a:rPr lang="en-US" altLang="zh-CN"/>
              <a:t>CRM</a:t>
            </a:r>
            <a:r>
              <a:rPr lang="zh-CN" altLang="en-US"/>
              <a:t>系统。系统多是</a:t>
            </a:r>
            <a:r>
              <a:rPr lang="en-US" altLang="zh-CN"/>
              <a:t>CS</a:t>
            </a:r>
            <a:r>
              <a:rPr lang="zh-CN" altLang="en-US"/>
              <a:t>架构，服务器放在办公区本地机房。此时企业面临的安全威胁以电脑病毒为主，对应</a:t>
            </a:r>
            <a:r>
              <a:rPr lang="zh-CN" altLang="en-US"/>
              <a:t>的安全需求就是主机安全</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第二阶段，是互联网企业的兴起，及其引发的互联网</a:t>
            </a:r>
            <a:r>
              <a:rPr lang="en-US" altLang="zh-CN">
                <a:sym typeface="+mn-ea"/>
              </a:rPr>
              <a:t>+</a:t>
            </a:r>
            <a:r>
              <a:rPr lang="zh-CN" altLang="en-US">
                <a:sym typeface="+mn-ea"/>
              </a:rPr>
              <a:t>浪潮，还有</a:t>
            </a:r>
            <a:r>
              <a:rPr lang="en-US" altLang="zh-CN">
                <a:sym typeface="+mn-ea"/>
              </a:rPr>
              <a:t>O2O</a:t>
            </a:r>
            <a:r>
              <a:rPr lang="zh-CN" altLang="en-US">
                <a:sym typeface="+mn-ea"/>
              </a:rPr>
              <a:t>跟数字信息化浪潮。此时，企业对互联网的探索已经成熟，互联网极大的改变了传统行业的业务形态，极大改变了人们的生活方式。互联网技术下，企业的业务开展与企业的应用呈极大的绑定状态，企业随之面临着应用安全的威胁，增加了应用安全的需求。</a:t>
            </a:r>
            <a:endParaRPr lang="en-US" altLang="zh-CN"/>
          </a:p>
          <a:p>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阶段，网络黑灰产也随着互联网企业的发展而发展，并急速扩张到各行业领域。比如金融，电商，游戏，通信，传媒等等。出现诈骗，勒索，水军，外挂，薅羊毛，网爆等问题。涉及数据安全，业务安全，公司机密甚至人身安全等重大问题。在严峻的</a:t>
            </a:r>
            <a:r>
              <a:rPr lang="zh-CN" altLang="en-US"/>
              <a:t>黑灰产态势</a:t>
            </a:r>
            <a:r>
              <a:rPr lang="zh-CN" altLang="en-US"/>
              <a:t>面前，企业增加了数据安全等方面的</a:t>
            </a:r>
            <a:r>
              <a:rPr lang="zh-CN" altLang="en-US"/>
              <a:t>安全需求</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阶段，国家下场。因黑灰产的猖獗，对企业及人民造成的巨大的经济甚至生命的损失，国家陆续出台了以《网络安全法》为代表的一系列通用的网络安全法规。对犯罪行为进行界定，公安部、工信部等多部门联合对网络犯罪从严打击。国家也对企业提出了网络安全能力的要求。企业随之增加了安全合规的安全</a:t>
            </a:r>
            <a:r>
              <a:rPr lang="zh-CN" altLang="en-US"/>
              <a:t>需求。</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抽象的来讲，企业安全体系建设的顺序是这样的。</a:t>
            </a:r>
            <a:endParaRPr lang="zh-CN" altLang="en-US"/>
          </a:p>
          <a:p>
            <a:r>
              <a:rPr lang="zh-CN" altLang="en-US"/>
              <a:t>先调研，结合法律，出方案。然后进行安全技术建设，安全管理建设，安全运营建设。</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6502400"/>
            <a:ext cx="12192000" cy="355600"/>
          </a:xfrm>
          <a:prstGeom prst="rect">
            <a:avLst/>
          </a:prstGeom>
        </p:spPr>
      </p:pic>
      <p:sp>
        <p:nvSpPr>
          <p:cNvPr id="10" name="文本框 9"/>
          <p:cNvSpPr txBox="1"/>
          <p:nvPr userDrawn="1"/>
        </p:nvSpPr>
        <p:spPr>
          <a:xfrm>
            <a:off x="626630" y="6523296"/>
            <a:ext cx="233910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上海斗象信息科技有限公司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6890" y="390285"/>
            <a:ext cx="2304869" cy="42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1111-15F1-D446-BC8D-E5E1B78BB3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tags" Target="../tags/tag64.xml"/><Relationship Id="rId2" Type="http://schemas.openxmlformats.org/officeDocument/2006/relationships/image" Target="../media/image33.png"/><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tags" Target="../tags/tag66.xml"/><Relationship Id="rId2" Type="http://schemas.openxmlformats.org/officeDocument/2006/relationships/image" Target="../media/image35.jpeg"/><Relationship Id="rId1" Type="http://schemas.openxmlformats.org/officeDocument/2006/relationships/tags" Target="../tags/tag6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tags" Target="../tags/tag6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tags" Target="../tags/tag69.xml"/></Relationships>
</file>

<file path=ppt/slides/_rels/slide18.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5" Type="http://schemas.openxmlformats.org/officeDocument/2006/relationships/notesSlide" Target="../notesSlides/notesSlide14.xml"/><Relationship Id="rId24" Type="http://schemas.openxmlformats.org/officeDocument/2006/relationships/slideLayout" Target="../slideLayouts/slideLayout7.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71.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93.xml"/><Relationship Id="rId2" Type="http://schemas.openxmlformats.org/officeDocument/2006/relationships/image" Target="../media/image41.jpe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43.svg"/><Relationship Id="rId8" Type="http://schemas.openxmlformats.org/officeDocument/2006/relationships/image" Target="../media/image42.png"/><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2" Type="http://schemas.openxmlformats.org/officeDocument/2006/relationships/notesSlide" Target="../notesSlides/notesSlide16.xml"/><Relationship Id="rId41" Type="http://schemas.openxmlformats.org/officeDocument/2006/relationships/slideLayout" Target="../slideLayouts/slideLayout7.xml"/><Relationship Id="rId40" Type="http://schemas.openxmlformats.org/officeDocument/2006/relationships/image" Target="../media/image57.svg"/><Relationship Id="rId4" Type="http://schemas.openxmlformats.org/officeDocument/2006/relationships/tags" Target="../tags/tag97.xml"/><Relationship Id="rId39" Type="http://schemas.openxmlformats.org/officeDocument/2006/relationships/image" Target="../media/image56.png"/><Relationship Id="rId38" Type="http://schemas.openxmlformats.org/officeDocument/2006/relationships/tags" Target="../tags/tag117.xml"/><Relationship Id="rId37" Type="http://schemas.openxmlformats.org/officeDocument/2006/relationships/image" Target="../media/image55.svg"/><Relationship Id="rId36" Type="http://schemas.openxmlformats.org/officeDocument/2006/relationships/image" Target="../media/image54.png"/><Relationship Id="rId35" Type="http://schemas.openxmlformats.org/officeDocument/2006/relationships/tags" Target="../tags/tag116.xml"/><Relationship Id="rId34" Type="http://schemas.openxmlformats.org/officeDocument/2006/relationships/image" Target="../media/image53.svg"/><Relationship Id="rId33" Type="http://schemas.openxmlformats.org/officeDocument/2006/relationships/image" Target="../media/image52.png"/><Relationship Id="rId32" Type="http://schemas.openxmlformats.org/officeDocument/2006/relationships/tags" Target="../tags/tag115.xml"/><Relationship Id="rId31" Type="http://schemas.openxmlformats.org/officeDocument/2006/relationships/image" Target="../media/image51.svg"/><Relationship Id="rId30" Type="http://schemas.openxmlformats.org/officeDocument/2006/relationships/image" Target="../media/image50.png"/><Relationship Id="rId3" Type="http://schemas.openxmlformats.org/officeDocument/2006/relationships/tags" Target="../tags/tag96.xml"/><Relationship Id="rId29" Type="http://schemas.openxmlformats.org/officeDocument/2006/relationships/tags" Target="../tags/tag114.xml"/><Relationship Id="rId28" Type="http://schemas.openxmlformats.org/officeDocument/2006/relationships/tags" Target="../tags/tag113.xml"/><Relationship Id="rId27" Type="http://schemas.openxmlformats.org/officeDocument/2006/relationships/tags" Target="../tags/tag112.xml"/><Relationship Id="rId26" Type="http://schemas.openxmlformats.org/officeDocument/2006/relationships/tags" Target="../tags/tag111.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image" Target="../media/image49.svg"/><Relationship Id="rId21" Type="http://schemas.openxmlformats.org/officeDocument/2006/relationships/image" Target="../media/image48.png"/><Relationship Id="rId20" Type="http://schemas.openxmlformats.org/officeDocument/2006/relationships/tags" Target="../tags/tag107.xml"/><Relationship Id="rId2" Type="http://schemas.openxmlformats.org/officeDocument/2006/relationships/tags" Target="../tags/tag95.xml"/><Relationship Id="rId19" Type="http://schemas.openxmlformats.org/officeDocument/2006/relationships/image" Target="../media/image47.svg"/><Relationship Id="rId18" Type="http://schemas.openxmlformats.org/officeDocument/2006/relationships/image" Target="../media/image46.png"/><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image" Target="../media/image45.svg"/><Relationship Id="rId11" Type="http://schemas.openxmlformats.org/officeDocument/2006/relationships/image" Target="../media/image44.png"/><Relationship Id="rId10" Type="http://schemas.openxmlformats.org/officeDocument/2006/relationships/tags" Target="../tags/tag101.xml"/><Relationship Id="rId1" Type="http://schemas.openxmlformats.org/officeDocument/2006/relationships/tags" Target="../tags/tag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tags" Target="../tags/tag123.xml"/><Relationship Id="rId7" Type="http://schemas.openxmlformats.org/officeDocument/2006/relationships/image" Target="../media/image59.svg"/><Relationship Id="rId6" Type="http://schemas.openxmlformats.org/officeDocument/2006/relationships/image" Target="../media/image58.png"/><Relationship Id="rId5" Type="http://schemas.openxmlformats.org/officeDocument/2006/relationships/tags" Target="../tags/tag122.xml"/><Relationship Id="rId46" Type="http://schemas.openxmlformats.org/officeDocument/2006/relationships/notesSlide" Target="../notesSlides/notesSlide17.xml"/><Relationship Id="rId45" Type="http://schemas.openxmlformats.org/officeDocument/2006/relationships/slideLayout" Target="../slideLayouts/slideLayout7.xml"/><Relationship Id="rId44" Type="http://schemas.openxmlformats.org/officeDocument/2006/relationships/tags" Target="../tags/tag151.xml"/><Relationship Id="rId43" Type="http://schemas.openxmlformats.org/officeDocument/2006/relationships/tags" Target="../tags/tag150.xml"/><Relationship Id="rId42" Type="http://schemas.openxmlformats.org/officeDocument/2006/relationships/tags" Target="../tags/tag149.xml"/><Relationship Id="rId41" Type="http://schemas.openxmlformats.org/officeDocument/2006/relationships/tags" Target="../tags/tag148.xml"/><Relationship Id="rId40" Type="http://schemas.openxmlformats.org/officeDocument/2006/relationships/image" Target="../media/image67.svg"/><Relationship Id="rId4" Type="http://schemas.openxmlformats.org/officeDocument/2006/relationships/tags" Target="../tags/tag121.xml"/><Relationship Id="rId39" Type="http://schemas.openxmlformats.org/officeDocument/2006/relationships/image" Target="../media/image66.png"/><Relationship Id="rId38" Type="http://schemas.openxmlformats.org/officeDocument/2006/relationships/tags" Target="../tags/tag147.xml"/><Relationship Id="rId37" Type="http://schemas.openxmlformats.org/officeDocument/2006/relationships/tags" Target="../tags/tag146.xml"/><Relationship Id="rId36" Type="http://schemas.openxmlformats.org/officeDocument/2006/relationships/tags" Target="../tags/tag145.xml"/><Relationship Id="rId35" Type="http://schemas.openxmlformats.org/officeDocument/2006/relationships/tags" Target="../tags/tag144.xml"/><Relationship Id="rId34" Type="http://schemas.openxmlformats.org/officeDocument/2006/relationships/tags" Target="../tags/tag143.xml"/><Relationship Id="rId33" Type="http://schemas.openxmlformats.org/officeDocument/2006/relationships/tags" Target="../tags/tag142.xml"/><Relationship Id="rId32" Type="http://schemas.openxmlformats.org/officeDocument/2006/relationships/tags" Target="../tags/tag141.xml"/><Relationship Id="rId31" Type="http://schemas.openxmlformats.org/officeDocument/2006/relationships/tags" Target="../tags/tag140.xml"/><Relationship Id="rId30" Type="http://schemas.openxmlformats.org/officeDocument/2006/relationships/image" Target="../media/image65.svg"/><Relationship Id="rId3" Type="http://schemas.openxmlformats.org/officeDocument/2006/relationships/tags" Target="../tags/tag120.xml"/><Relationship Id="rId29" Type="http://schemas.openxmlformats.org/officeDocument/2006/relationships/image" Target="../media/image64.png"/><Relationship Id="rId28" Type="http://schemas.openxmlformats.org/officeDocument/2006/relationships/tags" Target="../tags/tag139.xml"/><Relationship Id="rId27" Type="http://schemas.openxmlformats.org/officeDocument/2006/relationships/tags" Target="../tags/tag138.xml"/><Relationship Id="rId26" Type="http://schemas.openxmlformats.org/officeDocument/2006/relationships/tags" Target="../tags/tag137.xml"/><Relationship Id="rId25" Type="http://schemas.openxmlformats.org/officeDocument/2006/relationships/tags" Target="../tags/tag136.xml"/><Relationship Id="rId24" Type="http://schemas.openxmlformats.org/officeDocument/2006/relationships/tags" Target="../tags/tag135.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image" Target="../media/image63.svg"/><Relationship Id="rId2" Type="http://schemas.openxmlformats.org/officeDocument/2006/relationships/tags" Target="../tags/tag119.xml"/><Relationship Id="rId19" Type="http://schemas.openxmlformats.org/officeDocument/2006/relationships/image" Target="../media/image62.png"/><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image" Target="../media/image61.svg"/><Relationship Id="rId1" Type="http://schemas.openxmlformats.org/officeDocument/2006/relationships/tags" Target="../tags/tag118.xml"/></Relationships>
</file>

<file path=ppt/slides/_rels/slide23.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70.png"/><Relationship Id="rId7" Type="http://schemas.openxmlformats.org/officeDocument/2006/relationships/tags" Target="../tags/tag156.xml"/><Relationship Id="rId6" Type="http://schemas.openxmlformats.org/officeDocument/2006/relationships/image" Target="../media/image69.png"/><Relationship Id="rId5" Type="http://schemas.openxmlformats.org/officeDocument/2006/relationships/tags" Target="../tags/tag155.xml"/><Relationship Id="rId4" Type="http://schemas.openxmlformats.org/officeDocument/2006/relationships/image" Target="../media/image68.png"/><Relationship Id="rId3" Type="http://schemas.openxmlformats.org/officeDocument/2006/relationships/tags" Target="../tags/tag154.xml"/><Relationship Id="rId22" Type="http://schemas.openxmlformats.org/officeDocument/2006/relationships/notesSlide" Target="../notesSlides/notesSlide18.xml"/><Relationship Id="rId21" Type="http://schemas.openxmlformats.org/officeDocument/2006/relationships/slideLayout" Target="../slideLayouts/slideLayout7.xml"/><Relationship Id="rId20" Type="http://schemas.openxmlformats.org/officeDocument/2006/relationships/tags" Target="../tags/tag165.xml"/><Relationship Id="rId2" Type="http://schemas.openxmlformats.org/officeDocument/2006/relationships/tags" Target="../tags/tag153.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image" Target="../media/image73.png"/><Relationship Id="rId13" Type="http://schemas.openxmlformats.org/officeDocument/2006/relationships/tags" Target="../tags/tag159.xml"/><Relationship Id="rId12" Type="http://schemas.openxmlformats.org/officeDocument/2006/relationships/image" Target="../media/image72.jpeg"/><Relationship Id="rId11" Type="http://schemas.openxmlformats.org/officeDocument/2006/relationships/tags" Target="../tags/tag158.xml"/><Relationship Id="rId10" Type="http://schemas.openxmlformats.org/officeDocument/2006/relationships/image" Target="../media/image71.png"/><Relationship Id="rId1" Type="http://schemas.openxmlformats.org/officeDocument/2006/relationships/tags" Target="../tags/tag152.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notesSlide" Target="../notesSlides/notesSlide19.xml"/><Relationship Id="rId1" Type="http://schemas.openxmlformats.org/officeDocument/2006/relationships/tags" Target="../tags/tag166.xml"/></Relationships>
</file>

<file path=ppt/slides/_rels/slide2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image" Target="../media/image76.png"/><Relationship Id="rId7" Type="http://schemas.openxmlformats.org/officeDocument/2006/relationships/tags" Target="../tags/tag178.xml"/><Relationship Id="rId6" Type="http://schemas.openxmlformats.org/officeDocument/2006/relationships/image" Target="../media/image75.png"/><Relationship Id="rId5" Type="http://schemas.openxmlformats.org/officeDocument/2006/relationships/tags" Target="../tags/tag177.xml"/><Relationship Id="rId4" Type="http://schemas.openxmlformats.org/officeDocument/2006/relationships/image" Target="../media/image74.png"/><Relationship Id="rId3" Type="http://schemas.openxmlformats.org/officeDocument/2006/relationships/tags" Target="../tags/tag176.xml"/><Relationship Id="rId22" Type="http://schemas.openxmlformats.org/officeDocument/2006/relationships/notesSlide" Target="../notesSlides/notesSlide20.xml"/><Relationship Id="rId21" Type="http://schemas.openxmlformats.org/officeDocument/2006/relationships/slideLayout" Target="../slideLayouts/slideLayout7.xml"/><Relationship Id="rId20" Type="http://schemas.openxmlformats.org/officeDocument/2006/relationships/tags" Target="../tags/tag187.xml"/><Relationship Id="rId2" Type="http://schemas.openxmlformats.org/officeDocument/2006/relationships/tags" Target="../tags/tag175.xml"/><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image" Target="../media/image79.png"/><Relationship Id="rId13" Type="http://schemas.openxmlformats.org/officeDocument/2006/relationships/tags" Target="../tags/tag181.xml"/><Relationship Id="rId12" Type="http://schemas.openxmlformats.org/officeDocument/2006/relationships/image" Target="../media/image78.png"/><Relationship Id="rId11" Type="http://schemas.openxmlformats.org/officeDocument/2006/relationships/tags" Target="../tags/tag180.xml"/><Relationship Id="rId10" Type="http://schemas.openxmlformats.org/officeDocument/2006/relationships/image" Target="../media/image77.png"/><Relationship Id="rId1" Type="http://schemas.openxmlformats.org/officeDocument/2006/relationships/tags" Target="../tags/tag174.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0" Type="http://schemas.openxmlformats.org/officeDocument/2006/relationships/notesSlide" Target="../notesSlides/notesSlide21.xml"/><Relationship Id="rId1" Type="http://schemas.openxmlformats.org/officeDocument/2006/relationships/tags" Target="../tags/tag188.xml"/></Relationships>
</file>

<file path=ppt/slides/_rels/slide27.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image" Target="../media/image82.png"/><Relationship Id="rId7" Type="http://schemas.openxmlformats.org/officeDocument/2006/relationships/tags" Target="../tags/tag200.xml"/><Relationship Id="rId6" Type="http://schemas.openxmlformats.org/officeDocument/2006/relationships/image" Target="../media/image81.png"/><Relationship Id="rId5" Type="http://schemas.openxmlformats.org/officeDocument/2006/relationships/tags" Target="../tags/tag199.xml"/><Relationship Id="rId4" Type="http://schemas.openxmlformats.org/officeDocument/2006/relationships/image" Target="../media/image80.png"/><Relationship Id="rId3" Type="http://schemas.openxmlformats.org/officeDocument/2006/relationships/tags" Target="../tags/tag198.xml"/><Relationship Id="rId22" Type="http://schemas.openxmlformats.org/officeDocument/2006/relationships/notesSlide" Target="../notesSlides/notesSlide22.xml"/><Relationship Id="rId21" Type="http://schemas.openxmlformats.org/officeDocument/2006/relationships/slideLayout" Target="../slideLayouts/slideLayout7.xml"/><Relationship Id="rId20" Type="http://schemas.openxmlformats.org/officeDocument/2006/relationships/tags" Target="../tags/tag209.xml"/><Relationship Id="rId2" Type="http://schemas.openxmlformats.org/officeDocument/2006/relationships/tags" Target="../tags/tag197.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image" Target="../media/image84.png"/><Relationship Id="rId13" Type="http://schemas.openxmlformats.org/officeDocument/2006/relationships/tags" Target="../tags/tag203.xml"/><Relationship Id="rId12" Type="http://schemas.openxmlformats.org/officeDocument/2006/relationships/image" Target="../media/image83.png"/><Relationship Id="rId11" Type="http://schemas.openxmlformats.org/officeDocument/2006/relationships/tags" Target="../tags/tag202.xml"/><Relationship Id="rId10" Type="http://schemas.openxmlformats.org/officeDocument/2006/relationships/image" Target="../media/image71.png"/><Relationship Id="rId1" Type="http://schemas.openxmlformats.org/officeDocument/2006/relationships/tags" Target="../tags/tag196.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notesSlide" Target="../notesSlides/notesSlide23.xml"/><Relationship Id="rId1" Type="http://schemas.openxmlformats.org/officeDocument/2006/relationships/tags" Target="../tags/tag210.xml"/></Relationships>
</file>

<file path=ppt/slides/_rels/slide29.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image" Target="../media/image86.png"/><Relationship Id="rId7" Type="http://schemas.openxmlformats.org/officeDocument/2006/relationships/tags" Target="../tags/tag222.xml"/><Relationship Id="rId6" Type="http://schemas.openxmlformats.org/officeDocument/2006/relationships/image" Target="../media/image85.png"/><Relationship Id="rId5" Type="http://schemas.openxmlformats.org/officeDocument/2006/relationships/tags" Target="../tags/tag221.xml"/><Relationship Id="rId4" Type="http://schemas.openxmlformats.org/officeDocument/2006/relationships/image" Target="../media/image80.png"/><Relationship Id="rId3" Type="http://schemas.openxmlformats.org/officeDocument/2006/relationships/tags" Target="../tags/tag220.xml"/><Relationship Id="rId23" Type="http://schemas.openxmlformats.org/officeDocument/2006/relationships/notesSlide" Target="../notesSlides/notesSlide24.xml"/><Relationship Id="rId22" Type="http://schemas.openxmlformats.org/officeDocument/2006/relationships/slideLayout" Target="../slideLayouts/slideLayout7.xml"/><Relationship Id="rId21" Type="http://schemas.openxmlformats.org/officeDocument/2006/relationships/tags" Target="../tags/tag232.xml"/><Relationship Id="rId20" Type="http://schemas.openxmlformats.org/officeDocument/2006/relationships/tags" Target="../tags/tag231.xml"/><Relationship Id="rId2" Type="http://schemas.openxmlformats.org/officeDocument/2006/relationships/tags" Target="../tags/tag219.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image" Target="../media/image84.png"/><Relationship Id="rId13" Type="http://schemas.openxmlformats.org/officeDocument/2006/relationships/tags" Target="../tags/tag225.xml"/><Relationship Id="rId12" Type="http://schemas.openxmlformats.org/officeDocument/2006/relationships/image" Target="../media/image88.png"/><Relationship Id="rId11" Type="http://schemas.openxmlformats.org/officeDocument/2006/relationships/tags" Target="../tags/tag224.xml"/><Relationship Id="rId10" Type="http://schemas.openxmlformats.org/officeDocument/2006/relationships/image" Target="../media/image87.png"/><Relationship Id="rId1" Type="http://schemas.openxmlformats.org/officeDocument/2006/relationships/tags" Target="../tags/tag2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0" Type="http://schemas.openxmlformats.org/officeDocument/2006/relationships/notesSlide" Target="../notesSlides/notesSlide25.xml"/><Relationship Id="rId1" Type="http://schemas.openxmlformats.org/officeDocument/2006/relationships/tags" Target="../tags/tag233.xml"/></Relationships>
</file>

<file path=ppt/slides/_rels/slide31.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9" Type="http://schemas.openxmlformats.org/officeDocument/2006/relationships/notesSlide" Target="../notesSlides/notesSlide26.xml"/><Relationship Id="rId18" Type="http://schemas.openxmlformats.org/officeDocument/2006/relationships/slideLayout" Target="../slideLayouts/slideLayout7.xml"/><Relationship Id="rId17" Type="http://schemas.openxmlformats.org/officeDocument/2006/relationships/tags" Target="../tags/tag257.xml"/><Relationship Id="rId16" Type="http://schemas.openxmlformats.org/officeDocument/2006/relationships/tags" Target="../tags/tag256.xml"/><Relationship Id="rId15" Type="http://schemas.openxmlformats.org/officeDocument/2006/relationships/tags" Target="../tags/tag255.xml"/><Relationship Id="rId14" Type="http://schemas.openxmlformats.org/officeDocument/2006/relationships/tags" Target="../tags/tag254.xml"/><Relationship Id="rId13" Type="http://schemas.openxmlformats.org/officeDocument/2006/relationships/tags" Target="../tags/tag253.xml"/><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tags" Target="../tags/tag258.xml"/></Relationships>
</file>

<file path=ppt/slides/_rels/slide4.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9" Type="http://schemas.openxmlformats.org/officeDocument/2006/relationships/notesSlide" Target="../notesSlides/notesSlide2.xml"/><Relationship Id="rId28" Type="http://schemas.openxmlformats.org/officeDocument/2006/relationships/slideLayout" Target="../slideLayouts/slideLayout7.xml"/><Relationship Id="rId27" Type="http://schemas.openxmlformats.org/officeDocument/2006/relationships/image" Target="../media/image9.svg"/><Relationship Id="rId26" Type="http://schemas.openxmlformats.org/officeDocument/2006/relationships/image" Target="../media/image8.png"/><Relationship Id="rId25" Type="http://schemas.openxmlformats.org/officeDocument/2006/relationships/tags" Target="../tags/tag22.xml"/><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3.xml"/><Relationship Id="rId19" Type="http://schemas.openxmlformats.org/officeDocument/2006/relationships/tags" Target="../tags/tag16.xml"/><Relationship Id="rId18" Type="http://schemas.openxmlformats.org/officeDocument/2006/relationships/image" Target="../media/image7.svg"/><Relationship Id="rId17" Type="http://schemas.openxmlformats.org/officeDocument/2006/relationships/image" Target="../media/image6.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0.png"/><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5" Type="http://schemas.openxmlformats.org/officeDocument/2006/relationships/notesSlide" Target="../notesSlides/notesSlide3.xml"/><Relationship Id="rId44" Type="http://schemas.openxmlformats.org/officeDocument/2006/relationships/slideLayout" Target="../slideLayouts/slideLayout7.xml"/><Relationship Id="rId43" Type="http://schemas.openxmlformats.org/officeDocument/2006/relationships/tags" Target="../tags/tag57.xml"/><Relationship Id="rId42" Type="http://schemas.openxmlformats.org/officeDocument/2006/relationships/tags" Target="../tags/tag56.xml"/><Relationship Id="rId41" Type="http://schemas.openxmlformats.org/officeDocument/2006/relationships/image" Target="../media/image17.svg"/><Relationship Id="rId40" Type="http://schemas.openxmlformats.org/officeDocument/2006/relationships/image" Target="../media/image16.png"/><Relationship Id="rId4" Type="http://schemas.openxmlformats.org/officeDocument/2006/relationships/tags" Target="../tags/tag26.xml"/><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tags" Target="../tags/tag53.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image" Target="../media/image15.svg"/><Relationship Id="rId30" Type="http://schemas.openxmlformats.org/officeDocument/2006/relationships/image" Target="../media/image14.png"/><Relationship Id="rId3" Type="http://schemas.openxmlformats.org/officeDocument/2006/relationships/tags" Target="../tags/tag25.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image" Target="../media/image13.svg"/><Relationship Id="rId2" Type="http://schemas.openxmlformats.org/officeDocument/2006/relationships/tags" Target="../tags/tag24.xml"/><Relationship Id="rId19" Type="http://schemas.openxmlformats.org/officeDocument/2006/relationships/image" Target="../media/image12.png"/><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0" Type="http://schemas.openxmlformats.org/officeDocument/2006/relationships/notesSlide" Target="../notesSlides/notesSlide4.xml"/><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tags" Target="../tags/tag62.xml"/><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800" y="2026473"/>
            <a:ext cx="6068165" cy="829945"/>
          </a:xfrm>
          <a:prstGeom prst="rect">
            <a:avLst/>
          </a:prstGeom>
          <a:noFill/>
        </p:spPr>
        <p:txBody>
          <a:bodyPr wrap="square" rtlCol="0" anchor="t">
            <a:spAutoFit/>
          </a:bodyPr>
          <a:lstStyle/>
          <a:p>
            <a:r>
              <a:rPr lang="en-US" altLang="zh-CN" sz="4800" b="1" dirty="0" err="1">
                <a:solidFill>
                  <a:srgbClr val="03277F"/>
                </a:solidFill>
                <a:latin typeface="微软雅黑" panose="020B0503020204020204" pitchFamily="34" charset="-122"/>
                <a:ea typeface="微软雅黑" panose="020B0503020204020204" pitchFamily="34" charset="-122"/>
              </a:rPr>
              <a:t>企业安全体系建设</a:t>
            </a:r>
            <a:endParaRPr lang="en-US" altLang="zh-CN" sz="4800" b="1" dirty="0" err="1">
              <a:solidFill>
                <a:srgbClr val="03277F"/>
              </a:solidFill>
              <a:latin typeface="微软雅黑" panose="020B0503020204020204" pitchFamily="34" charset="-122"/>
              <a:ea typeface="微软雅黑" panose="020B0503020204020204" pitchFamily="34" charset="-122"/>
            </a:endParaRPr>
          </a:p>
        </p:txBody>
      </p:sp>
      <p:pic>
        <p:nvPicPr>
          <p:cNvPr id="11" name="内容占位符 4"/>
          <p:cNvPicPr>
            <a:picLocks noChangeAspect="1"/>
          </p:cNvPicPr>
          <p:nvPr>
            <p:custDataLst>
              <p:tags r:id="rId1"/>
            </p:custDataLst>
          </p:nvPr>
        </p:nvPicPr>
        <p:blipFill rotWithShape="1">
          <a:blip r:embed="rId2"/>
          <a:srcRect l="43457"/>
          <a:stretch>
            <a:fillRect/>
          </a:stretch>
        </p:blipFill>
        <p:spPr>
          <a:xfrm>
            <a:off x="6689709" y="704790"/>
            <a:ext cx="5502291" cy="615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8320"/>
            <a:ext cx="215900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法规</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eef90c5e92d4147c2a073af1b86a07c0"/>
          <p:cNvPicPr>
            <a:picLocks noChangeAspect="1"/>
          </p:cNvPicPr>
          <p:nvPr/>
        </p:nvPicPr>
        <p:blipFill>
          <a:blip r:embed="rId1"/>
          <a:stretch>
            <a:fillRect/>
          </a:stretch>
        </p:blipFill>
        <p:spPr>
          <a:xfrm>
            <a:off x="751840" y="1348105"/>
            <a:ext cx="3049905" cy="4110990"/>
          </a:xfrm>
          <a:prstGeom prst="rect">
            <a:avLst/>
          </a:prstGeom>
        </p:spPr>
      </p:pic>
      <p:pic>
        <p:nvPicPr>
          <p:cNvPr id="6" name="图片 5" descr="311982d4a8785085bb633eddaaca5d69"/>
          <p:cNvPicPr>
            <a:picLocks noChangeAspect="1"/>
          </p:cNvPicPr>
          <p:nvPr/>
        </p:nvPicPr>
        <p:blipFill>
          <a:blip r:embed="rId2"/>
          <a:stretch>
            <a:fillRect/>
          </a:stretch>
        </p:blipFill>
        <p:spPr>
          <a:xfrm>
            <a:off x="4735195" y="1302385"/>
            <a:ext cx="2932430" cy="4148455"/>
          </a:xfrm>
          <a:prstGeom prst="rect">
            <a:avLst/>
          </a:prstGeom>
        </p:spPr>
      </p:pic>
      <p:pic>
        <p:nvPicPr>
          <p:cNvPr id="9" name="图片 8" descr="36e6989fbc208d2065e38202227aa95d"/>
          <p:cNvPicPr>
            <a:picLocks noChangeAspect="1"/>
          </p:cNvPicPr>
          <p:nvPr/>
        </p:nvPicPr>
        <p:blipFill>
          <a:blip r:embed="rId3"/>
          <a:stretch>
            <a:fillRect/>
          </a:stretch>
        </p:blipFill>
        <p:spPr>
          <a:xfrm>
            <a:off x="8501380" y="1270000"/>
            <a:ext cx="2864485" cy="4189095"/>
          </a:xfrm>
          <a:prstGeom prst="rect">
            <a:avLst/>
          </a:prstGeom>
        </p:spPr>
      </p:pic>
      <p:sp>
        <p:nvSpPr>
          <p:cNvPr id="10" name="文本框 9"/>
          <p:cNvSpPr txBox="1"/>
          <p:nvPr/>
        </p:nvSpPr>
        <p:spPr>
          <a:xfrm>
            <a:off x="4445635" y="5673090"/>
            <a:ext cx="406400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多部国家法律法规</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Part03</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安全体系建设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方法论</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安全体系建设方法论</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747520" y="1771650"/>
            <a:ext cx="7038340" cy="3415030"/>
          </a:xfrm>
          <a:prstGeom prst="rect">
            <a:avLst/>
          </a:prstGeom>
          <a:noFill/>
        </p:spPr>
        <p:txBody>
          <a:bodyPr wrap="square" rtlCol="0">
            <a:spAutoFit/>
          </a:bodyPr>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现状调研</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法律法规</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制定方案</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技术体系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运营体系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管理体系</a:t>
            </a:r>
            <a:endParaRPr lang="zh-CN" altLang="en-US" sz="3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45491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现状调研分析</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911860" y="4234180"/>
            <a:ext cx="4559300" cy="185420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911860" y="1222375"/>
            <a:ext cx="5099050" cy="2774950"/>
          </a:xfrm>
          <a:prstGeom prst="rect">
            <a:avLst/>
          </a:prstGeom>
        </p:spPr>
      </p:pic>
      <p:sp>
        <p:nvSpPr>
          <p:cNvPr id="10" name="文本框 9"/>
          <p:cNvSpPr txBox="1"/>
          <p:nvPr/>
        </p:nvSpPr>
        <p:spPr>
          <a:xfrm>
            <a:off x="6816090" y="1797685"/>
            <a:ext cx="4064000" cy="3784600"/>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确定应急内容</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确定安全威胁方面</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确定业务，威胁优先级</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确定工作量</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确定成本人，钱，时间，问题</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各方面工作难易程度</a:t>
            </a: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71348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通用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1" name="图片 100"/>
          <p:cNvPicPr/>
          <p:nvPr>
            <p:custDataLst>
              <p:tags r:id="rId1"/>
            </p:custDataLst>
          </p:nvPr>
        </p:nvPicPr>
        <p:blipFill>
          <a:blip r:embed="rId2"/>
          <a:stretch>
            <a:fillRect/>
          </a:stretch>
        </p:blipFill>
        <p:spPr>
          <a:xfrm>
            <a:off x="5554980" y="1186815"/>
            <a:ext cx="5220970" cy="4780915"/>
          </a:xfrm>
          <a:prstGeom prst="rect">
            <a:avLst/>
          </a:prstGeom>
          <a:noFill/>
          <a:ln w="9525">
            <a:noFill/>
          </a:ln>
        </p:spPr>
      </p:pic>
      <p:pic>
        <p:nvPicPr>
          <p:cNvPr id="6" name="图片 5" descr="eef90c5e92d4147c2a073af1b86a07c0"/>
          <p:cNvPicPr>
            <a:picLocks noChangeAspect="1"/>
          </p:cNvPicPr>
          <p:nvPr>
            <p:custDataLst>
              <p:tags r:id="rId3"/>
            </p:custDataLst>
          </p:nvPr>
        </p:nvPicPr>
        <p:blipFill>
          <a:blip r:embed="rId4"/>
          <a:stretch>
            <a:fillRect/>
          </a:stretch>
        </p:blipFill>
        <p:spPr>
          <a:xfrm>
            <a:off x="731520" y="1186815"/>
            <a:ext cx="3049905" cy="4110990"/>
          </a:xfrm>
          <a:prstGeom prst="rect">
            <a:avLst/>
          </a:prstGeom>
        </p:spPr>
      </p:pic>
      <p:sp>
        <p:nvSpPr>
          <p:cNvPr id="9" name="文本框 8"/>
          <p:cNvSpPr txBox="1"/>
          <p:nvPr/>
        </p:nvSpPr>
        <p:spPr>
          <a:xfrm>
            <a:off x="4428490" y="1359535"/>
            <a:ext cx="1025525" cy="3784600"/>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罚</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94480" y="5297805"/>
            <a:ext cx="168783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rPr>
              <a:t>股价破发</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36296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行业</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4861560" y="1127760"/>
            <a:ext cx="6551930" cy="4807585"/>
          </a:xfrm>
          <a:prstGeom prst="rect">
            <a:avLst/>
          </a:prstGeom>
        </p:spPr>
      </p:pic>
      <p:pic>
        <p:nvPicPr>
          <p:cNvPr id="6" name="图片 5" descr="deb8fc554e378d3e8fa8112759c231c8"/>
          <p:cNvPicPr>
            <a:picLocks noChangeAspect="1"/>
          </p:cNvPicPr>
          <p:nvPr/>
        </p:nvPicPr>
        <p:blipFill>
          <a:blip r:embed="rId3"/>
          <a:stretch>
            <a:fillRect/>
          </a:stretch>
        </p:blipFill>
        <p:spPr>
          <a:xfrm>
            <a:off x="737235" y="1149985"/>
            <a:ext cx="3819525" cy="4785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424942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电商二清</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解读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base64-img6296eb39a7d6c-picture"/>
          <p:cNvPicPr>
            <a:picLocks noChangeAspect="1"/>
          </p:cNvPicPr>
          <p:nvPr>
            <p:custDataLst>
              <p:tags r:id="rId1"/>
            </p:custDataLst>
          </p:nvPr>
        </p:nvPicPr>
        <p:blipFill>
          <a:blip r:embed="rId2"/>
          <a:stretch>
            <a:fillRect/>
          </a:stretch>
        </p:blipFill>
        <p:spPr>
          <a:xfrm>
            <a:off x="1522095" y="1217295"/>
            <a:ext cx="8588375" cy="5072380"/>
          </a:xfrm>
          <a:prstGeom prst="rect">
            <a:avLst/>
          </a:prstGeom>
        </p:spPr>
      </p:pic>
      <p:cxnSp>
        <p:nvCxnSpPr>
          <p:cNvPr id="6" name="直接连接符 5"/>
          <p:cNvCxnSpPr/>
          <p:nvPr/>
        </p:nvCxnSpPr>
        <p:spPr>
          <a:xfrm>
            <a:off x="1522095" y="3839845"/>
            <a:ext cx="85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制定方案</a:t>
            </a:r>
            <a:endPar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88925" y="1400175"/>
            <a:ext cx="11614150" cy="4057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技术体系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燕尾形 11"/>
          <p:cNvSpPr/>
          <p:nvPr>
            <p:custDataLst>
              <p:tags r:id="rId1"/>
            </p:custDataLst>
          </p:nvPr>
        </p:nvSpPr>
        <p:spPr>
          <a:xfrm>
            <a:off x="7003415" y="1359535"/>
            <a:ext cx="3610610" cy="674370"/>
          </a:xfrm>
          <a:prstGeom prst="chevron">
            <a:avLst/>
          </a:prstGeom>
          <a:noFill/>
          <a:ln w="28575">
            <a:gradFill>
              <a:gsLst>
                <a:gs pos="70000">
                  <a:srgbClr val="FFBA55">
                    <a:alpha val="20000"/>
                  </a:srgbClr>
                </a:gs>
                <a:gs pos="100000">
                  <a:srgbClr val="FFBA5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16" name="燕尾形 15"/>
          <p:cNvSpPr/>
          <p:nvPr>
            <p:custDataLst>
              <p:tags r:id="rId2"/>
            </p:custDataLst>
          </p:nvPr>
        </p:nvSpPr>
        <p:spPr>
          <a:xfrm>
            <a:off x="6563995" y="2998470"/>
            <a:ext cx="4393565" cy="673100"/>
          </a:xfrm>
          <a:prstGeom prst="chevron">
            <a:avLst/>
          </a:prstGeom>
          <a:noFill/>
          <a:ln w="28575">
            <a:gradFill>
              <a:gsLst>
                <a:gs pos="70000">
                  <a:srgbClr val="F18870">
                    <a:alpha val="20000"/>
                  </a:srgbClr>
                </a:gs>
                <a:gs pos="100000">
                  <a:srgbClr val="F18870"/>
                </a:gs>
              </a:gsLst>
              <a:lin ang="0" scaled="1"/>
            </a:gra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cs typeface="MiSans" panose="00000500000000000000" charset="-122"/>
            </a:endParaRPr>
          </a:p>
        </p:txBody>
      </p:sp>
      <p:sp>
        <p:nvSpPr>
          <p:cNvPr id="18" name="燕尾形 17"/>
          <p:cNvSpPr/>
          <p:nvPr>
            <p:custDataLst>
              <p:tags r:id="rId3"/>
            </p:custDataLst>
          </p:nvPr>
        </p:nvSpPr>
        <p:spPr>
          <a:xfrm>
            <a:off x="6843395" y="2998470"/>
            <a:ext cx="4393565" cy="673100"/>
          </a:xfrm>
          <a:prstGeom prst="chevron">
            <a:avLst/>
          </a:prstGeom>
          <a:noFill/>
          <a:ln w="28575">
            <a:gradFill>
              <a:gsLst>
                <a:gs pos="90000">
                  <a:srgbClr val="F18870">
                    <a:alpha val="10000"/>
                  </a:srgbClr>
                </a:gs>
                <a:gs pos="100000">
                  <a:srgbClr val="F18870">
                    <a:alpha val="10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7" name="文本框 46"/>
          <p:cNvSpPr txBox="1"/>
          <p:nvPr>
            <p:custDataLst>
              <p:tags r:id="rId4"/>
            </p:custDataLst>
          </p:nvPr>
        </p:nvSpPr>
        <p:spPr>
          <a:xfrm>
            <a:off x="8857615" y="3158490"/>
            <a:ext cx="1887220" cy="353060"/>
          </a:xfrm>
          <a:prstGeom prst="rect">
            <a:avLst/>
          </a:prstGeom>
          <a:noFill/>
        </p:spPr>
        <p:txBody>
          <a:bodyPr wrap="square" bIns="0" rtlCol="0"/>
          <a:p>
            <a:pPr algn="r"/>
            <a:r>
              <a:rPr lang="zh-CN" altLang="en-US" sz="2000" b="1" spc="300">
                <a:solidFill>
                  <a:srgbClr val="F18870"/>
                </a:solidFill>
                <a:uFillTx/>
                <a:latin typeface="微软雅黑" panose="020B0503020204020204" pitchFamily="34" charset="-122"/>
                <a:ea typeface="微软雅黑" panose="020B0503020204020204" pitchFamily="34" charset="-122"/>
              </a:rPr>
              <a:t>业务安全</a:t>
            </a:r>
            <a:endParaRPr lang="zh-CN" altLang="en-US" sz="2000" b="1" spc="300">
              <a:solidFill>
                <a:srgbClr val="F18870"/>
              </a:solidFill>
              <a:uFillTx/>
              <a:latin typeface="微软雅黑" panose="020B0503020204020204" pitchFamily="34" charset="-122"/>
              <a:ea typeface="微软雅黑" panose="020B0503020204020204" pitchFamily="34" charset="-122"/>
            </a:endParaRPr>
          </a:p>
        </p:txBody>
      </p:sp>
      <p:sp>
        <p:nvSpPr>
          <p:cNvPr id="6" name="燕尾形 5"/>
          <p:cNvSpPr/>
          <p:nvPr>
            <p:custDataLst>
              <p:tags r:id="rId5"/>
            </p:custDataLst>
          </p:nvPr>
        </p:nvSpPr>
        <p:spPr>
          <a:xfrm flipH="1">
            <a:off x="1219200" y="2998470"/>
            <a:ext cx="4393565" cy="673100"/>
          </a:xfrm>
          <a:prstGeom prst="chevron">
            <a:avLst/>
          </a:prstGeom>
          <a:noFill/>
          <a:ln w="28575">
            <a:gradFill>
              <a:gsLst>
                <a:gs pos="70000">
                  <a:srgbClr val="58B6E5">
                    <a:alpha val="2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20" name="燕尾形 19"/>
          <p:cNvSpPr/>
          <p:nvPr>
            <p:custDataLst>
              <p:tags r:id="rId6"/>
            </p:custDataLst>
          </p:nvPr>
        </p:nvSpPr>
        <p:spPr>
          <a:xfrm flipH="1">
            <a:off x="932180" y="2998470"/>
            <a:ext cx="4393565" cy="673100"/>
          </a:xfrm>
          <a:prstGeom prst="chevron">
            <a:avLst/>
          </a:prstGeom>
          <a:noFill/>
          <a:ln w="28575">
            <a:gradFill>
              <a:gsLst>
                <a:gs pos="90000">
                  <a:srgbClr val="58B6E5">
                    <a:alpha val="1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3" name="文本框 42"/>
          <p:cNvSpPr txBox="1"/>
          <p:nvPr>
            <p:custDataLst>
              <p:tags r:id="rId7"/>
            </p:custDataLst>
          </p:nvPr>
        </p:nvSpPr>
        <p:spPr>
          <a:xfrm>
            <a:off x="1400175" y="3158490"/>
            <a:ext cx="1887220" cy="353060"/>
          </a:xfrm>
          <a:prstGeom prst="rect">
            <a:avLst/>
          </a:prstGeom>
          <a:noFill/>
        </p:spPr>
        <p:txBody>
          <a:bodyPr wrap="square" bIns="0" rtlCol="0"/>
          <a:p>
            <a:pPr algn="ctr"/>
            <a:r>
              <a:rPr lang="zh-CN" altLang="en-US" sz="2000" b="1" spc="300">
                <a:solidFill>
                  <a:srgbClr val="58B6E5"/>
                </a:solidFill>
                <a:uFillTx/>
                <a:latin typeface="微软雅黑" panose="020B0503020204020204" pitchFamily="34" charset="-122"/>
                <a:ea typeface="微软雅黑" panose="020B0503020204020204" pitchFamily="34" charset="-122"/>
              </a:rPr>
              <a:t>办公安全</a:t>
            </a:r>
            <a:endParaRPr lang="zh-CN" altLang="en-US" sz="2000" b="1" spc="300">
              <a:solidFill>
                <a:srgbClr val="58B6E5"/>
              </a:solidFill>
              <a:uFillTx/>
              <a:latin typeface="微软雅黑" panose="020B0503020204020204" pitchFamily="34" charset="-122"/>
              <a:ea typeface="微软雅黑" panose="020B0503020204020204" pitchFamily="34" charset="-122"/>
            </a:endParaRPr>
          </a:p>
        </p:txBody>
      </p:sp>
      <p:sp>
        <p:nvSpPr>
          <p:cNvPr id="25" name="椭圆 24"/>
          <p:cNvSpPr/>
          <p:nvPr>
            <p:custDataLst>
              <p:tags r:id="rId8"/>
            </p:custDataLst>
          </p:nvPr>
        </p:nvSpPr>
        <p:spPr>
          <a:xfrm>
            <a:off x="4681220" y="1702435"/>
            <a:ext cx="2950210" cy="2950210"/>
          </a:xfrm>
          <a:prstGeom prst="ellipse">
            <a:avLst/>
          </a:prstGeom>
          <a:solidFill>
            <a:srgbClr val="6096E6">
              <a:lumMod val="60000"/>
              <a:lumOff val="40000"/>
            </a:srgbClr>
          </a:solidFill>
          <a:ln>
            <a:no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28" name="椭圆 27"/>
          <p:cNvSpPr/>
          <p:nvPr>
            <p:custDataLst>
              <p:tags r:id="rId9"/>
            </p:custDataLst>
          </p:nvPr>
        </p:nvSpPr>
        <p:spPr>
          <a:xfrm>
            <a:off x="4842510" y="1863725"/>
            <a:ext cx="2627630" cy="2627630"/>
          </a:xfrm>
          <a:prstGeom prst="ellipse">
            <a:avLst/>
          </a:prstGeom>
          <a:gradFill>
            <a:gsLst>
              <a:gs pos="100000">
                <a:srgbClr val="6096E6"/>
              </a:gs>
              <a:gs pos="0">
                <a:srgbClr val="6096E6">
                  <a:alpha val="80000"/>
                </a:srgbClr>
              </a:gs>
            </a:gsLst>
            <a:lin ang="5400000" scaled="0"/>
          </a:gradFill>
          <a:ln w="19050">
            <a:gradFill>
              <a:gsLst>
                <a:gs pos="0">
                  <a:srgbClr val="6096E6">
                    <a:lumMod val="20000"/>
                    <a:lumOff val="80000"/>
                  </a:srgbClr>
                </a:gs>
                <a:gs pos="68000">
                  <a:srgbClr val="6096E6">
                    <a:alpha val="0"/>
                  </a:srgbClr>
                </a:gs>
                <a:gs pos="37000">
                  <a:srgbClr val="6096E6">
                    <a:alpha val="0"/>
                  </a:srgbClr>
                </a:gs>
                <a:gs pos="100000">
                  <a:srgbClr val="6096E6">
                    <a:lumMod val="20000"/>
                    <a:lumOff val="8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42" name="椭圆 41"/>
          <p:cNvSpPr/>
          <p:nvPr>
            <p:custDataLst>
              <p:tags r:id="rId10"/>
            </p:custDataLst>
          </p:nvPr>
        </p:nvSpPr>
        <p:spPr>
          <a:xfrm>
            <a:off x="5084445" y="2105660"/>
            <a:ext cx="2143760" cy="2143760"/>
          </a:xfrm>
          <a:prstGeom prst="ellipse">
            <a:avLst/>
          </a:pr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1" name="燕尾形 10"/>
          <p:cNvSpPr/>
          <p:nvPr>
            <p:custDataLst>
              <p:tags r:id="rId11"/>
            </p:custDataLst>
          </p:nvPr>
        </p:nvSpPr>
        <p:spPr>
          <a:xfrm flipH="1">
            <a:off x="1657350" y="1359535"/>
            <a:ext cx="3612515" cy="674370"/>
          </a:xfrm>
          <a:prstGeom prst="chevron">
            <a:avLst/>
          </a:prstGeom>
          <a:noFill/>
          <a:ln w="28575">
            <a:gradFill>
              <a:gsLst>
                <a:gs pos="70000">
                  <a:srgbClr val="6096E6">
                    <a:alpha val="20000"/>
                  </a:srgbClr>
                </a:gs>
                <a:gs pos="100000">
                  <a:srgbClr val="6096E6"/>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53" name="文本框 52"/>
          <p:cNvSpPr txBox="1"/>
          <p:nvPr>
            <p:custDataLst>
              <p:tags r:id="rId12"/>
            </p:custDataLst>
          </p:nvPr>
        </p:nvSpPr>
        <p:spPr>
          <a:xfrm>
            <a:off x="1792605" y="1520190"/>
            <a:ext cx="1887220" cy="353060"/>
          </a:xfrm>
          <a:prstGeom prst="rect">
            <a:avLst/>
          </a:prstGeom>
          <a:noFill/>
        </p:spPr>
        <p:txBody>
          <a:bodyPr wrap="square" bIns="0" rtlCol="0"/>
          <a:p>
            <a:pPr algn="ctr"/>
            <a:r>
              <a:rPr lang="zh-CN" altLang="en-US" sz="2000" b="1" spc="300">
                <a:solidFill>
                  <a:srgbClr val="6096E6"/>
                </a:solidFill>
                <a:uFillTx/>
                <a:latin typeface="微软雅黑" panose="020B0503020204020204" pitchFamily="34" charset="-122"/>
                <a:ea typeface="微软雅黑" panose="020B0503020204020204" pitchFamily="34" charset="-122"/>
              </a:rPr>
              <a:t>应用安全</a:t>
            </a:r>
            <a:endParaRPr lang="zh-CN" altLang="en-US" sz="2000" b="1" spc="300">
              <a:solidFill>
                <a:srgbClr val="6096E6"/>
              </a:solidFill>
              <a:uFillTx/>
              <a:latin typeface="微软雅黑" panose="020B0503020204020204" pitchFamily="34" charset="-122"/>
              <a:ea typeface="微软雅黑" panose="020B0503020204020204" pitchFamily="34" charset="-122"/>
            </a:endParaRPr>
          </a:p>
        </p:txBody>
      </p:sp>
      <p:sp>
        <p:nvSpPr>
          <p:cNvPr id="9" name="燕尾形 8"/>
          <p:cNvSpPr/>
          <p:nvPr>
            <p:custDataLst>
              <p:tags r:id="rId13"/>
            </p:custDataLst>
          </p:nvPr>
        </p:nvSpPr>
        <p:spPr>
          <a:xfrm flipH="1">
            <a:off x="1805940" y="4637405"/>
            <a:ext cx="3612515" cy="673100"/>
          </a:xfrm>
          <a:prstGeom prst="chevron">
            <a:avLst/>
          </a:prstGeom>
          <a:noFill/>
          <a:ln w="28575">
            <a:gradFill>
              <a:gsLst>
                <a:gs pos="70000">
                  <a:srgbClr val="56CA95">
                    <a:alpha val="20000"/>
                  </a:srgbClr>
                </a:gs>
                <a:gs pos="100000">
                  <a:srgbClr val="56CA9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5" name="文本框 44"/>
          <p:cNvSpPr txBox="1"/>
          <p:nvPr>
            <p:custDataLst>
              <p:tags r:id="rId14"/>
            </p:custDataLst>
          </p:nvPr>
        </p:nvSpPr>
        <p:spPr>
          <a:xfrm>
            <a:off x="1969135" y="4797425"/>
            <a:ext cx="1887220" cy="353060"/>
          </a:xfrm>
          <a:prstGeom prst="rect">
            <a:avLst/>
          </a:prstGeom>
          <a:noFill/>
        </p:spPr>
        <p:txBody>
          <a:bodyPr wrap="square" bIns="0" rtlCol="0"/>
          <a:p>
            <a:pPr algn="ctr"/>
            <a:r>
              <a:rPr lang="zh-CN" altLang="en-US" sz="2000" b="1" spc="300">
                <a:solidFill>
                  <a:srgbClr val="56CA95"/>
                </a:solidFill>
                <a:uFillTx/>
                <a:latin typeface="微软雅黑" panose="020B0503020204020204" pitchFamily="34" charset="-122"/>
                <a:ea typeface="微软雅黑" panose="020B0503020204020204" pitchFamily="34" charset="-122"/>
              </a:rPr>
              <a:t>基础安全</a:t>
            </a:r>
            <a:endParaRPr lang="zh-CN" altLang="en-US" sz="2000" b="1" spc="300">
              <a:solidFill>
                <a:srgbClr val="56CA95"/>
              </a:solidFill>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15"/>
            </p:custDataLst>
          </p:nvPr>
        </p:nvSpPr>
        <p:spPr>
          <a:xfrm>
            <a:off x="8200390" y="1520190"/>
            <a:ext cx="1887220" cy="353060"/>
          </a:xfrm>
          <a:prstGeom prst="rect">
            <a:avLst/>
          </a:prstGeom>
          <a:noFill/>
        </p:spPr>
        <p:txBody>
          <a:bodyPr wrap="square" bIns="0" rtlCol="0"/>
          <a:p>
            <a:pPr algn="r"/>
            <a:r>
              <a:rPr lang="zh-CN" altLang="en-US" sz="2000" b="1" spc="300">
                <a:solidFill>
                  <a:srgbClr val="FFBA55"/>
                </a:solidFill>
                <a:uFillTx/>
                <a:latin typeface="微软雅黑" panose="020B0503020204020204" pitchFamily="34" charset="-122"/>
                <a:ea typeface="微软雅黑" panose="020B0503020204020204" pitchFamily="34" charset="-122"/>
              </a:rPr>
              <a:t>数据安全</a:t>
            </a:r>
            <a:endParaRPr lang="zh-CN" altLang="en-US" sz="2000" b="1" spc="300">
              <a:solidFill>
                <a:srgbClr val="FFBA55"/>
              </a:solidFill>
              <a:uFillTx/>
              <a:latin typeface="微软雅黑" panose="020B0503020204020204" pitchFamily="34" charset="-122"/>
              <a:ea typeface="微软雅黑" panose="020B0503020204020204" pitchFamily="34" charset="-122"/>
            </a:endParaRPr>
          </a:p>
        </p:txBody>
      </p:sp>
      <p:sp>
        <p:nvSpPr>
          <p:cNvPr id="10" name="燕尾形 9"/>
          <p:cNvSpPr/>
          <p:nvPr>
            <p:custDataLst>
              <p:tags r:id="rId16"/>
            </p:custDataLst>
          </p:nvPr>
        </p:nvSpPr>
        <p:spPr>
          <a:xfrm>
            <a:off x="6755765" y="4637405"/>
            <a:ext cx="3610610" cy="673100"/>
          </a:xfrm>
          <a:prstGeom prst="chevron">
            <a:avLst/>
          </a:prstGeom>
          <a:noFill/>
          <a:ln w="28575">
            <a:gradFill>
              <a:gsLst>
                <a:gs pos="70000">
                  <a:srgbClr val="EC5F74">
                    <a:alpha val="20000"/>
                  </a:srgbClr>
                </a:gs>
                <a:gs pos="100000">
                  <a:srgbClr val="EC5F74"/>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8" name="文本框 47"/>
          <p:cNvSpPr txBox="1"/>
          <p:nvPr>
            <p:custDataLst>
              <p:tags r:id="rId17"/>
            </p:custDataLst>
          </p:nvPr>
        </p:nvSpPr>
        <p:spPr>
          <a:xfrm>
            <a:off x="8238490" y="4797425"/>
            <a:ext cx="1887220" cy="353060"/>
          </a:xfrm>
          <a:prstGeom prst="rect">
            <a:avLst/>
          </a:prstGeom>
          <a:noFill/>
        </p:spPr>
        <p:txBody>
          <a:bodyPr wrap="square" bIns="0" rtlCol="0"/>
          <a:p>
            <a:pPr algn="r"/>
            <a:r>
              <a:rPr lang="zh-CN" altLang="en-US" sz="2000" b="1" spc="300">
                <a:solidFill>
                  <a:srgbClr val="EC5F74"/>
                </a:solidFill>
                <a:uFillTx/>
                <a:latin typeface="微软雅黑" panose="020B0503020204020204" pitchFamily="34" charset="-122"/>
                <a:ea typeface="微软雅黑" panose="020B0503020204020204" pitchFamily="34" charset="-122"/>
              </a:rPr>
              <a:t>内容安全</a:t>
            </a:r>
            <a:r>
              <a:rPr lang="zh-CN" altLang="en-US" sz="2000" b="1" spc="300">
                <a:solidFill>
                  <a:srgbClr val="EC5F74"/>
                </a:solidFill>
                <a:uFillTx/>
                <a:latin typeface="微软雅黑" panose="020B0503020204020204" pitchFamily="34" charset="-122"/>
                <a:ea typeface="微软雅黑" panose="020B0503020204020204" pitchFamily="34" charset="-122"/>
              </a:rPr>
              <a:t>等</a:t>
            </a:r>
            <a:endParaRPr lang="zh-CN" altLang="en-US" sz="2000" b="1" spc="300">
              <a:solidFill>
                <a:srgbClr val="EC5F74"/>
              </a:solidFill>
              <a:uFillTx/>
              <a:latin typeface="微软雅黑" panose="020B0503020204020204" pitchFamily="34" charset="-122"/>
              <a:ea typeface="微软雅黑" panose="020B0503020204020204" pitchFamily="34" charset="-122"/>
            </a:endParaRPr>
          </a:p>
        </p:txBody>
      </p:sp>
      <p:sp>
        <p:nvSpPr>
          <p:cNvPr id="147" name="文本框 146"/>
          <p:cNvSpPr txBox="1"/>
          <p:nvPr>
            <p:custDataLst>
              <p:tags r:id="rId18"/>
            </p:custDataLst>
          </p:nvPr>
        </p:nvSpPr>
        <p:spPr>
          <a:xfrm>
            <a:off x="1381125" y="207264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关注业务流中应用系统的安全性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custDataLst>
              <p:tags r:id="rId19"/>
            </p:custDataLst>
          </p:nvPr>
        </p:nvSpPr>
        <p:spPr>
          <a:xfrm>
            <a:off x="1237615" y="3711575"/>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关注日常办公环境及行为的安全性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custDataLst>
              <p:tags r:id="rId20"/>
            </p:custDataLst>
          </p:nvPr>
        </p:nvSpPr>
        <p:spPr>
          <a:xfrm>
            <a:off x="2118360" y="531241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关注应用系统运行的基础资源及服务的安全性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p:cNvSpPr txBox="1"/>
          <p:nvPr>
            <p:custDataLst>
              <p:tags r:id="rId21"/>
            </p:custDataLst>
          </p:nvPr>
        </p:nvSpPr>
        <p:spPr>
          <a:xfrm>
            <a:off x="6755765" y="531241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其他还有云原生安全等</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custDataLst>
              <p:tags r:id="rId22"/>
            </p:custDataLst>
          </p:nvPr>
        </p:nvSpPr>
        <p:spPr>
          <a:xfrm>
            <a:off x="7631430" y="3711575"/>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关注互联网</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环境中业务模式及</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运行的安全</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p:cNvSpPr txBox="1"/>
          <p:nvPr>
            <p:custDataLst>
              <p:tags r:id="rId23"/>
            </p:custDataLst>
          </p:nvPr>
        </p:nvSpPr>
        <p:spPr>
          <a:xfrm>
            <a:off x="7657465" y="207264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关注公司机密数据的安全性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nvSpPr>
        <p:spPr>
          <a:xfrm>
            <a:off x="5025390" y="2225040"/>
            <a:ext cx="2532380" cy="193802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发现，监控，分析</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评估，检查，测试</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处置，响应，审计</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巡检，优化，感知</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情报，加固，修复</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安全培训，攻防对抗</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管理体系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4" name="图片 3" descr="8c8db75d9120cecc73e54fa84eb1dae1"/>
          <p:cNvPicPr>
            <a:picLocks noChangeAspect="1"/>
          </p:cNvPicPr>
          <p:nvPr/>
        </p:nvPicPr>
        <p:blipFill>
          <a:blip r:embed="rId1"/>
          <a:stretch>
            <a:fillRect/>
          </a:stretch>
        </p:blipFill>
        <p:spPr>
          <a:xfrm>
            <a:off x="734695" y="1565275"/>
            <a:ext cx="5191760" cy="3896995"/>
          </a:xfrm>
          <a:prstGeom prst="rect">
            <a:avLst/>
          </a:prstGeom>
        </p:spPr>
      </p:pic>
      <p:pic>
        <p:nvPicPr>
          <p:cNvPr id="5" name="图片 4" descr="5e91d18cbac08ca02c817302b74ecfbc"/>
          <p:cNvPicPr>
            <a:picLocks noChangeAspect="1"/>
          </p:cNvPicPr>
          <p:nvPr/>
        </p:nvPicPr>
        <p:blipFill>
          <a:blip r:embed="rId2"/>
          <a:stretch>
            <a:fillRect/>
          </a:stretch>
        </p:blipFill>
        <p:spPr>
          <a:xfrm>
            <a:off x="6405245" y="1841500"/>
            <a:ext cx="4547235" cy="3175635"/>
          </a:xfrm>
          <a:prstGeom prst="rect">
            <a:avLst/>
          </a:prstGeom>
        </p:spPr>
      </p:pic>
      <p:sp>
        <p:nvSpPr>
          <p:cNvPr id="13" name="文本框 12"/>
          <p:cNvSpPr txBox="1"/>
          <p:nvPr/>
        </p:nvSpPr>
        <p:spPr>
          <a:xfrm>
            <a:off x="7535545" y="5249545"/>
            <a:ext cx="220345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安全工作流</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3100705" y="5249545"/>
            <a:ext cx="165481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a:t>
            </a:r>
            <a:r>
              <a:rPr lang="zh-CN" altLang="en-US" sz="2800" b="1">
                <a:solidFill>
                  <a:srgbClr val="FF0000"/>
                </a:solidFill>
                <a:latin typeface="微软雅黑" panose="020B0503020204020204" pitchFamily="34" charset="-122"/>
                <a:ea typeface="微软雅黑" panose="020B0503020204020204" pitchFamily="34" charset="-122"/>
              </a:rPr>
              <a:t>制度</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494625" y="2663011"/>
            <a:ext cx="2076359" cy="1198880"/>
          </a:xfrm>
          <a:prstGeom prst="rect">
            <a:avLst/>
          </a:prstGeom>
          <a:noFill/>
        </p:spPr>
        <p:txBody>
          <a:bodyPr wrap="square" rtlCol="0">
            <a:spAutoFit/>
          </a:bodyPr>
          <a:lstStyle/>
          <a:p>
            <a:pPr algn="r">
              <a:defRPr/>
            </a:pPr>
            <a:r>
              <a:rPr lang="zh-CN" altLang="en-US" sz="4400" b="1" dirty="0">
                <a:solidFill>
                  <a:srgbClr val="03277F"/>
                </a:solidFill>
                <a:latin typeface="Agency FB" panose="020B0503020202020204"/>
                <a:ea typeface="微软雅黑" panose="020B0503020204020204" pitchFamily="34" charset="-122"/>
                <a:cs typeface="+mn-ea"/>
                <a:sym typeface="+mn-lt"/>
              </a:rPr>
              <a:t>目录</a:t>
            </a:r>
            <a:endParaRPr lang="en-US" altLang="zh-CN" sz="4400" b="1" dirty="0">
              <a:solidFill>
                <a:srgbClr val="03277F"/>
              </a:solidFill>
              <a:latin typeface="Agency FB" panose="020B0503020202020204"/>
              <a:ea typeface="微软雅黑" panose="020B0503020204020204" pitchFamily="34" charset="-122"/>
              <a:cs typeface="+mn-ea"/>
              <a:sym typeface="+mn-lt"/>
            </a:endParaRPr>
          </a:p>
          <a:p>
            <a:pPr algn="r">
              <a:defRPr/>
            </a:pPr>
            <a:r>
              <a:rPr lang="en-US" altLang="zh-CN" sz="2800" b="1" dirty="0">
                <a:solidFill>
                  <a:prstClr val="black">
                    <a:lumMod val="65000"/>
                    <a:lumOff val="35000"/>
                  </a:prstClr>
                </a:solidFill>
                <a:latin typeface="Agency FB" panose="020B0503020202020204"/>
                <a:ea typeface="微软雅黑" panose="020B0503020204020204" pitchFamily="34" charset="-122"/>
                <a:cs typeface="+mn-ea"/>
                <a:sym typeface="+mn-lt"/>
              </a:rPr>
              <a:t>CONENTS</a:t>
            </a:r>
            <a:endParaRPr lang="zh-CN" altLang="en-US" sz="2800" b="1" dirty="0">
              <a:solidFill>
                <a:prstClr val="black">
                  <a:lumMod val="65000"/>
                  <a:lumOff val="35000"/>
                </a:prstClr>
              </a:solidFill>
              <a:latin typeface="Agency FB" panose="020B0503020202020204"/>
              <a:ea typeface="微软雅黑" panose="020B0503020204020204" pitchFamily="34" charset="-122"/>
              <a:cs typeface="+mn-ea"/>
              <a:sym typeface="+mn-lt"/>
            </a:endParaRPr>
          </a:p>
        </p:txBody>
      </p:sp>
      <p:cxnSp>
        <p:nvCxnSpPr>
          <p:cNvPr id="3" name="直接连接符 16"/>
          <p:cNvCxnSpPr/>
          <p:nvPr/>
        </p:nvCxnSpPr>
        <p:spPr>
          <a:xfrm>
            <a:off x="4530514" y="1806946"/>
            <a:ext cx="0" cy="2674620"/>
          </a:xfrm>
          <a:prstGeom prst="line">
            <a:avLst/>
          </a:prstGeom>
          <a:noFill/>
          <a:ln w="6350" cap="flat" cmpd="sng" algn="ctr">
            <a:solidFill>
              <a:sysClr val="windowText" lastClr="000000">
                <a:lumMod val="65000"/>
                <a:lumOff val="35000"/>
              </a:sysClr>
            </a:solidFill>
            <a:prstDash val="dash"/>
            <a:miter lim="800000"/>
          </a:ln>
          <a:effectLst/>
        </p:spPr>
      </p:cxnSp>
      <p:sp>
        <p:nvSpPr>
          <p:cNvPr id="5" name="TextBox 119"/>
          <p:cNvSpPr txBox="1"/>
          <p:nvPr/>
        </p:nvSpPr>
        <p:spPr>
          <a:xfrm>
            <a:off x="5040850" y="2881145"/>
            <a:ext cx="5789073" cy="953135"/>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建设方法论</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zh-CN" altLang="en-US" sz="2800" b="1" dirty="0">
              <a:solidFill>
                <a:srgbClr val="03277F"/>
              </a:solidFill>
              <a:latin typeface="Agency FB" panose="020B0503020202020204"/>
              <a:ea typeface="微软雅黑" panose="020B0503020204020204" pitchFamily="34" charset="-122"/>
              <a:cs typeface="+mn-ea"/>
              <a:sym typeface="+mn-lt"/>
            </a:endParaRPr>
          </a:p>
        </p:txBody>
      </p:sp>
      <p:sp>
        <p:nvSpPr>
          <p:cNvPr id="8" name="TextBox 119"/>
          <p:cNvSpPr txBox="1"/>
          <p:nvPr/>
        </p:nvSpPr>
        <p:spPr>
          <a:xfrm>
            <a:off x="5040851" y="3958346"/>
            <a:ext cx="4697035" cy="1383665"/>
          </a:xfrm>
          <a:prstGeom prst="rect">
            <a:avLst/>
          </a:prstGeom>
          <a:noFill/>
        </p:spPr>
        <p:txBody>
          <a:bodyPr wrap="square" rtlCol="0">
            <a:spAutoFit/>
          </a:bodyPr>
          <a:lstStyle/>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05</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06</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id-ID"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9" name="TextBox 119"/>
          <p:cNvSpPr txBox="1"/>
          <p:nvPr/>
        </p:nvSpPr>
        <p:spPr>
          <a:xfrm>
            <a:off x="5040851" y="1803945"/>
            <a:ext cx="6393588" cy="953135"/>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01</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本次分享介绍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12" name="TextBox 119"/>
          <p:cNvSpPr txBox="1"/>
          <p:nvPr/>
        </p:nvSpPr>
        <p:spPr>
          <a:xfrm>
            <a:off x="5040850" y="2342544"/>
            <a:ext cx="5017549" cy="521970"/>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119"/>
          <p:cNvSpPr txBox="1"/>
          <p:nvPr/>
        </p:nvSpPr>
        <p:spPr>
          <a:xfrm>
            <a:off x="5040851" y="3419745"/>
            <a:ext cx="6589174" cy="521970"/>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4</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方法论如何落地</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运营体系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圆角矩形 10"/>
          <p:cNvSpPr/>
          <p:nvPr>
            <p:custDataLst>
              <p:tags r:id="rId1"/>
            </p:custDataLst>
          </p:nvPr>
        </p:nvSpPr>
        <p:spPr>
          <a:xfrm>
            <a:off x="7148830" y="1685290"/>
            <a:ext cx="2115185" cy="450850"/>
          </a:xfrm>
          <a:prstGeom prst="roundRect">
            <a:avLst/>
          </a:prstGeom>
          <a:gradFill>
            <a:gsLst>
              <a:gs pos="0">
                <a:srgbClr val="376FFF">
                  <a:lumMod val="75000"/>
                </a:srgbClr>
              </a:gs>
              <a:gs pos="100000">
                <a:srgbClr val="376FFF"/>
              </a:gs>
            </a:gsLst>
            <a:lin ang="2700000" scaled="0"/>
          </a:gradFill>
          <a:ln>
            <a:noFill/>
          </a:ln>
          <a:effectLst>
            <a:outerShdw blurRad="76200" dist="50800" dir="2700000" algn="tl" rotWithShape="0">
              <a:srgbClr val="376FFF">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3" name="标题"/>
          <p:cNvSpPr txBox="1"/>
          <p:nvPr>
            <p:custDataLst>
              <p:tags r:id="rId2"/>
            </p:custDataLst>
          </p:nvPr>
        </p:nvSpPr>
        <p:spPr>
          <a:xfrm>
            <a:off x="7391400" y="172656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持续</a:t>
            </a:r>
            <a:r>
              <a:rPr lang="zh-CN" altLang="en-US" sz="2000" b="1" spc="300" dirty="0">
                <a:solidFill>
                  <a:srgbClr val="FFFFFF"/>
                </a:solidFill>
                <a:latin typeface="Arial" panose="020B0604020202020204" pitchFamily="34" charset="0"/>
                <a:ea typeface="微软雅黑" panose="020B0503020204020204" pitchFamily="34" charset="-122"/>
              </a:rPr>
              <a:t>运营</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5" name="圆角矩形 14"/>
          <p:cNvSpPr/>
          <p:nvPr>
            <p:custDataLst>
              <p:tags r:id="rId3"/>
            </p:custDataLst>
          </p:nvPr>
        </p:nvSpPr>
        <p:spPr>
          <a:xfrm>
            <a:off x="7148830" y="3237230"/>
            <a:ext cx="2115185" cy="450850"/>
          </a:xfrm>
          <a:prstGeom prst="roundRect">
            <a:avLst/>
          </a:prstGeom>
          <a:gradFill>
            <a:gsLst>
              <a:gs pos="10000">
                <a:srgbClr val="FFD247">
                  <a:lumMod val="75000"/>
                </a:srgbClr>
              </a:gs>
              <a:gs pos="100000">
                <a:srgbClr val="FFD247"/>
              </a:gs>
            </a:gsLst>
            <a:lin ang="2700000" scaled="0"/>
          </a:gradFill>
          <a:ln>
            <a:noFill/>
          </a:ln>
          <a:effectLst>
            <a:outerShdw blurRad="76200" dist="50800" dir="2700000" algn="tl" rotWithShape="0">
              <a:srgbClr val="FFD247">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7" name="标题"/>
          <p:cNvSpPr txBox="1"/>
          <p:nvPr>
            <p:custDataLst>
              <p:tags r:id="rId4"/>
            </p:custDataLst>
          </p:nvPr>
        </p:nvSpPr>
        <p:spPr>
          <a:xfrm>
            <a:off x="7390765" y="327850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自动化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9" name="圆角矩形 18"/>
          <p:cNvSpPr/>
          <p:nvPr>
            <p:custDataLst>
              <p:tags r:id="rId5"/>
            </p:custDataLst>
          </p:nvPr>
        </p:nvSpPr>
        <p:spPr>
          <a:xfrm>
            <a:off x="7148830" y="4789170"/>
            <a:ext cx="2115185" cy="450850"/>
          </a:xfrm>
          <a:prstGeom prst="roundRect">
            <a:avLst/>
          </a:prstGeom>
          <a:gradFill>
            <a:gsLst>
              <a:gs pos="0">
                <a:srgbClr val="17D594">
                  <a:lumMod val="75000"/>
                </a:srgbClr>
              </a:gs>
              <a:gs pos="100000">
                <a:srgbClr val="17D594"/>
              </a:gs>
            </a:gsLst>
            <a:lin ang="2700000" scaled="0"/>
          </a:gradFill>
          <a:ln>
            <a:noFill/>
          </a:ln>
          <a:effectLst>
            <a:outerShdw blurRad="76200" dist="50800" dir="2700000" algn="tl" rotWithShape="0">
              <a:srgbClr val="17D594">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21" name="标题"/>
          <p:cNvSpPr txBox="1"/>
          <p:nvPr>
            <p:custDataLst>
              <p:tags r:id="rId6"/>
            </p:custDataLst>
          </p:nvPr>
        </p:nvSpPr>
        <p:spPr>
          <a:xfrm>
            <a:off x="7391400" y="483044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数据化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pic>
        <p:nvPicPr>
          <p:cNvPr id="22" name="图片 21" descr="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818765" y="1967865"/>
            <a:ext cx="1542415" cy="699770"/>
          </a:xfrm>
          <a:prstGeom prst="rect">
            <a:avLst/>
          </a:prstGeom>
        </p:spPr>
      </p:pic>
      <p:pic>
        <p:nvPicPr>
          <p:cNvPr id="23" name="图片 22" descr="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83990" y="1967865"/>
            <a:ext cx="1148080" cy="1524635"/>
          </a:xfrm>
          <a:prstGeom prst="rect">
            <a:avLst/>
          </a:prstGeom>
        </p:spPr>
      </p:pic>
      <p:pic>
        <p:nvPicPr>
          <p:cNvPr id="24" name="图片 23" descr="2"/>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flipH="1" flipV="1">
            <a:off x="1696720" y="3859530"/>
            <a:ext cx="1542415" cy="699770"/>
          </a:xfrm>
          <a:prstGeom prst="rect">
            <a:avLst/>
          </a:prstGeom>
        </p:spPr>
      </p:pic>
      <p:pic>
        <p:nvPicPr>
          <p:cNvPr id="25" name="图片 24" descr="1"/>
          <p:cNvPicPr>
            <a:picLocks noChangeAspect="1"/>
          </p:cNvPicPr>
          <p:nvPr>
            <p:custDataLst>
              <p:tags r:id="rId14"/>
            </p:custDataLst>
          </p:nvPr>
        </p:nvPicPr>
        <p:blipFill>
          <a:blip r:embed="rId11">
            <a:extLst>
              <a:ext uri="{96DAC541-7B7A-43D3-8B79-37D633B846F1}">
                <asvg:svgBlip xmlns:asvg="http://schemas.microsoft.com/office/drawing/2016/SVG/main" r:embed="rId12"/>
              </a:ext>
            </a:extLst>
          </a:blip>
          <a:stretch>
            <a:fillRect/>
          </a:stretch>
        </p:blipFill>
        <p:spPr>
          <a:xfrm rot="5400000" flipH="1" flipV="1">
            <a:off x="2306320" y="2478405"/>
            <a:ext cx="1148080" cy="1524635"/>
          </a:xfrm>
          <a:prstGeom prst="rect">
            <a:avLst/>
          </a:prstGeom>
        </p:spPr>
      </p:pic>
      <p:pic>
        <p:nvPicPr>
          <p:cNvPr id="26" name="图片 25" descr="2"/>
          <p:cNvPicPr>
            <a:picLocks noChangeAspect="1"/>
          </p:cNvPicPr>
          <p:nvPr>
            <p:custDataLst>
              <p:tags r:id="rId15"/>
            </p:custDataLst>
          </p:nvPr>
        </p:nvPicPr>
        <p:blipFill>
          <a:blip r:embed="rId8">
            <a:extLst>
              <a:ext uri="{96DAC541-7B7A-43D3-8B79-37D633B846F1}">
                <asvg:svgBlip xmlns:asvg="http://schemas.microsoft.com/office/drawing/2016/SVG/main" r:embed="rId9"/>
              </a:ext>
            </a:extLst>
          </a:blip>
          <a:stretch>
            <a:fillRect/>
          </a:stretch>
        </p:blipFill>
        <p:spPr>
          <a:xfrm flipH="1" flipV="1">
            <a:off x="3589655" y="4975225"/>
            <a:ext cx="1542415" cy="699770"/>
          </a:xfrm>
          <a:prstGeom prst="rect">
            <a:avLst/>
          </a:prstGeom>
        </p:spPr>
      </p:pic>
      <p:pic>
        <p:nvPicPr>
          <p:cNvPr id="27" name="图片 26" descr="1"/>
          <p:cNvPicPr>
            <a:picLocks noChangeAspect="1"/>
          </p:cNvPicPr>
          <p:nvPr>
            <p:custDataLst>
              <p:tags r:id="rId16"/>
            </p:custDataLst>
          </p:nvPr>
        </p:nvPicPr>
        <p:blipFill>
          <a:blip r:embed="rId11">
            <a:extLst>
              <a:ext uri="{96DAC541-7B7A-43D3-8B79-37D633B846F1}">
                <asvg:svgBlip xmlns:asvg="http://schemas.microsoft.com/office/drawing/2016/SVG/main" r:embed="rId12"/>
              </a:ext>
            </a:extLst>
          </a:blip>
          <a:stretch>
            <a:fillRect/>
          </a:stretch>
        </p:blipFill>
        <p:spPr>
          <a:xfrm flipH="1" flipV="1">
            <a:off x="2818765" y="4150360"/>
            <a:ext cx="1148080" cy="1524635"/>
          </a:xfrm>
          <a:prstGeom prst="rect">
            <a:avLst/>
          </a:prstGeom>
        </p:spPr>
      </p:pic>
      <p:pic>
        <p:nvPicPr>
          <p:cNvPr id="28" name="图片 27" descr="2"/>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rot="16200000" flipH="1" flipV="1">
            <a:off x="4716145" y="3088640"/>
            <a:ext cx="1542415" cy="699770"/>
          </a:xfrm>
          <a:prstGeom prst="rect">
            <a:avLst/>
          </a:prstGeom>
        </p:spPr>
      </p:pic>
      <p:pic>
        <p:nvPicPr>
          <p:cNvPr id="29" name="图片 28" descr="1"/>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16200000" flipH="1" flipV="1">
            <a:off x="4500880" y="3644265"/>
            <a:ext cx="1148080" cy="1524635"/>
          </a:xfrm>
          <a:prstGeom prst="rect">
            <a:avLst/>
          </a:prstGeom>
        </p:spPr>
      </p:pic>
      <p:sp>
        <p:nvSpPr>
          <p:cNvPr id="30" name="序号"/>
          <p:cNvSpPr txBox="1"/>
          <p:nvPr>
            <p:custDataLst>
              <p:tags r:id="rId23"/>
            </p:custDataLst>
          </p:nvPr>
        </p:nvSpPr>
        <p:spPr>
          <a:xfrm>
            <a:off x="4361180" y="211518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01</a:t>
            </a:r>
            <a:endParaRPr lang="en-US" sz="2800">
              <a:solidFill>
                <a:srgbClr val="FFFFFF"/>
              </a:solidFill>
              <a:latin typeface="思源黑体 CN Bold" panose="020B0800000000000000" charset="-122"/>
              <a:ea typeface="思源黑体 CN Bold" panose="020B0800000000000000" charset="-122"/>
            </a:endParaRPr>
          </a:p>
        </p:txBody>
      </p:sp>
      <p:sp>
        <p:nvSpPr>
          <p:cNvPr id="37" name="序号"/>
          <p:cNvSpPr txBox="1"/>
          <p:nvPr>
            <p:custDataLst>
              <p:tags r:id="rId24"/>
            </p:custDataLst>
          </p:nvPr>
        </p:nvSpPr>
        <p:spPr>
          <a:xfrm>
            <a:off x="2236470" y="278701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04</a:t>
            </a:r>
            <a:endParaRPr lang="en-US" sz="2800">
              <a:solidFill>
                <a:srgbClr val="FFFFFF"/>
              </a:solidFill>
              <a:latin typeface="思源黑体 CN Bold" panose="020B0800000000000000" charset="-122"/>
              <a:ea typeface="思源黑体 CN Bold" panose="020B0800000000000000" charset="-122"/>
            </a:endParaRPr>
          </a:p>
        </p:txBody>
      </p:sp>
      <p:sp>
        <p:nvSpPr>
          <p:cNvPr id="38" name="序号"/>
          <p:cNvSpPr txBox="1"/>
          <p:nvPr>
            <p:custDataLst>
              <p:tags r:id="rId25"/>
            </p:custDataLst>
          </p:nvPr>
        </p:nvSpPr>
        <p:spPr>
          <a:xfrm>
            <a:off x="2879090" y="497522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03</a:t>
            </a:r>
            <a:endParaRPr lang="en-US" sz="2800">
              <a:solidFill>
                <a:srgbClr val="FFFFFF"/>
              </a:solidFill>
              <a:latin typeface="思源黑体 CN Bold" panose="020B0800000000000000" charset="-122"/>
              <a:ea typeface="思源黑体 CN Bold" panose="020B0800000000000000" charset="-122"/>
            </a:endParaRPr>
          </a:p>
        </p:txBody>
      </p:sp>
      <p:sp>
        <p:nvSpPr>
          <p:cNvPr id="41" name="序号"/>
          <p:cNvSpPr txBox="1"/>
          <p:nvPr>
            <p:custDataLst>
              <p:tags r:id="rId26"/>
            </p:custDataLst>
          </p:nvPr>
        </p:nvSpPr>
        <p:spPr>
          <a:xfrm>
            <a:off x="4935855" y="4361180"/>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02</a:t>
            </a:r>
            <a:endParaRPr lang="en-US" sz="2800">
              <a:solidFill>
                <a:srgbClr val="FFFFFF"/>
              </a:solidFill>
              <a:latin typeface="思源黑体 CN Bold" panose="020B0800000000000000" charset="-122"/>
              <a:ea typeface="思源黑体 CN Bold" panose="020B0800000000000000" charset="-122"/>
            </a:endParaRPr>
          </a:p>
        </p:txBody>
      </p:sp>
      <p:sp>
        <p:nvSpPr>
          <p:cNvPr id="44" name="标题"/>
          <p:cNvSpPr txBox="1"/>
          <p:nvPr>
            <p:custDataLst>
              <p:tags r:id="rId27"/>
            </p:custDataLst>
          </p:nvPr>
        </p:nvSpPr>
        <p:spPr>
          <a:xfrm>
            <a:off x="2896870" y="2014855"/>
            <a:ext cx="1480185" cy="525780"/>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微软雅黑" panose="020B0503020204020204" pitchFamily="34" charset="-122"/>
                <a:ea typeface="微软雅黑" panose="020B0503020204020204" pitchFamily="34" charset="-122"/>
              </a:rPr>
              <a:t>建设</a:t>
            </a:r>
            <a:endParaRPr lang="zh-CN" altLang="en-US" sz="2000" b="1" spc="300" dirty="0">
              <a:solidFill>
                <a:schemeClr val="tx1"/>
              </a:solidFill>
              <a:latin typeface="微软雅黑" panose="020B0503020204020204" pitchFamily="34" charset="-122"/>
              <a:ea typeface="微软雅黑" panose="020B0503020204020204" pitchFamily="34" charset="-122"/>
            </a:endParaRPr>
          </a:p>
        </p:txBody>
      </p:sp>
      <p:sp>
        <p:nvSpPr>
          <p:cNvPr id="47" name="标题"/>
          <p:cNvSpPr txBox="1"/>
          <p:nvPr>
            <p:custDataLst>
              <p:tags r:id="rId28"/>
            </p:custDataLst>
          </p:nvPr>
        </p:nvSpPr>
        <p:spPr>
          <a:xfrm>
            <a:off x="3667760" y="5140960"/>
            <a:ext cx="1480185" cy="407035"/>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Arial" panose="020B0604020202020204" pitchFamily="34" charset="0"/>
                <a:ea typeface="微软雅黑" panose="020B0503020204020204" pitchFamily="34" charset="-122"/>
              </a:rPr>
              <a:t>处理</a:t>
            </a:r>
            <a:endParaRPr lang="zh-CN" altLang="en-US" sz="2000" b="1" spc="300" dirty="0">
              <a:solidFill>
                <a:schemeClr val="tx1"/>
              </a:solidFill>
              <a:latin typeface="Arial" panose="020B0604020202020204" pitchFamily="34" charset="0"/>
              <a:ea typeface="微软雅黑" panose="020B0503020204020204" pitchFamily="34" charset="-122"/>
            </a:endParaRPr>
          </a:p>
        </p:txBody>
      </p:sp>
      <p:pic>
        <p:nvPicPr>
          <p:cNvPr id="49" name="图片 48" descr="333438303937363b333438313037383bcafdbeddb7d6cef6"/>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3003550" y="4399915"/>
            <a:ext cx="396240" cy="396240"/>
          </a:xfrm>
          <a:prstGeom prst="rect">
            <a:avLst/>
          </a:prstGeom>
        </p:spPr>
      </p:pic>
      <p:pic>
        <p:nvPicPr>
          <p:cNvPr id="50" name="图片 49" descr="333438303937363b333438313038303bd7e9d6afbcdcb9b9"/>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4539615" y="2863850"/>
            <a:ext cx="396240" cy="396240"/>
          </a:xfrm>
          <a:prstGeom prst="rect">
            <a:avLst/>
          </a:prstGeom>
        </p:spPr>
      </p:pic>
      <p:pic>
        <p:nvPicPr>
          <p:cNvPr id="51" name="图片 50" descr="333438303937363b333438313039323bcfeec4bfbcc6bbae"/>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3072765" y="2863850"/>
            <a:ext cx="396240" cy="396240"/>
          </a:xfrm>
          <a:prstGeom prst="rect">
            <a:avLst/>
          </a:prstGeom>
        </p:spPr>
      </p:pic>
      <p:pic>
        <p:nvPicPr>
          <p:cNvPr id="52" name="图片 51" descr="333438303937363b333438313038383bcfeec4bfd0a7c2ca"/>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539615" y="4423410"/>
            <a:ext cx="396240" cy="396240"/>
          </a:xfrm>
          <a:prstGeom prst="rect">
            <a:avLst/>
          </a:prstGeom>
        </p:spPr>
      </p:pic>
      <p:sp>
        <p:nvSpPr>
          <p:cNvPr id="75" name="文本框 74"/>
          <p:cNvSpPr txBox="1"/>
          <p:nvPr/>
        </p:nvSpPr>
        <p:spPr>
          <a:xfrm>
            <a:off x="5193665" y="3092450"/>
            <a:ext cx="466090" cy="733425"/>
          </a:xfrm>
          <a:prstGeom prst="rect">
            <a:avLst/>
          </a:prstGeom>
          <a:noFill/>
        </p:spPr>
        <p:txBody>
          <a:bodyPr wrap="square" rtlCol="0">
            <a:noAutofit/>
          </a:bodyPr>
          <a:p>
            <a:r>
              <a:rPr lang="zh-CN" altLang="en-US" sz="2000" b="1">
                <a:latin typeface="微软雅黑" panose="020B0503020204020204" pitchFamily="34" charset="-122"/>
                <a:ea typeface="微软雅黑" panose="020B0503020204020204" pitchFamily="34" charset="-122"/>
              </a:rPr>
              <a:t>发</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现</a:t>
            </a:r>
            <a:endParaRPr lang="zh-CN" altLang="en-US" sz="2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2279650" y="3743960"/>
            <a:ext cx="518160" cy="706755"/>
          </a:xfrm>
          <a:prstGeom prst="rect">
            <a:avLst/>
          </a:prstGeom>
          <a:noFill/>
        </p:spPr>
        <p:txBody>
          <a:bodyPr wrap="square" rtlCol="0">
            <a:spAutoFit/>
          </a:bodyPr>
          <a:p>
            <a:r>
              <a:rPr lang="zh-CN" altLang="en-US" sz="2000" b="1">
                <a:latin typeface="微软雅黑" panose="020B0503020204020204" pitchFamily="34" charset="-122"/>
                <a:ea typeface="微软雅黑" panose="020B0503020204020204" pitchFamily="34" charset="-122"/>
              </a:rPr>
              <a:t>优</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化</a:t>
            </a:r>
            <a:endParaRPr lang="zh-CN" altLang="en-US" sz="2000" b="1">
              <a:latin typeface="微软雅黑" panose="020B0503020204020204" pitchFamily="34" charset="-122"/>
              <a:ea typeface="微软雅黑" panose="020B0503020204020204" pitchFamily="34" charset="-122"/>
            </a:endParaRPr>
          </a:p>
        </p:txBody>
      </p:sp>
      <p:sp>
        <p:nvSpPr>
          <p:cNvPr id="77" name="文本框 76"/>
          <p:cNvSpPr txBox="1"/>
          <p:nvPr/>
        </p:nvSpPr>
        <p:spPr>
          <a:xfrm>
            <a:off x="3536950" y="3495675"/>
            <a:ext cx="114046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安全</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Part04</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落地</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2" name="任意多边形 21"/>
          <p:cNvSpPr/>
          <p:nvPr>
            <p:custDataLst>
              <p:tags r:id="rId1"/>
            </p:custDataLst>
          </p:nvPr>
        </p:nvSpPr>
        <p:spPr>
          <a:xfrm>
            <a:off x="1637851" y="146367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5" name="任意多边形 24"/>
          <p:cNvSpPr/>
          <p:nvPr>
            <p:custDataLst>
              <p:tags r:id="rId2"/>
            </p:custDataLst>
          </p:nvPr>
        </p:nvSpPr>
        <p:spPr>
          <a:xfrm>
            <a:off x="3623961" y="146367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6" name="任意多边形 25"/>
          <p:cNvSpPr/>
          <p:nvPr>
            <p:custDataLst>
              <p:tags r:id="rId3"/>
            </p:custDataLst>
          </p:nvPr>
        </p:nvSpPr>
        <p:spPr>
          <a:xfrm>
            <a:off x="2885518" y="1690833"/>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27" name="椭圆 26"/>
          <p:cNvSpPr/>
          <p:nvPr>
            <p:custDataLst>
              <p:tags r:id="rId4"/>
            </p:custDataLst>
          </p:nvPr>
        </p:nvSpPr>
        <p:spPr>
          <a:xfrm>
            <a:off x="2876596" y="1395730"/>
            <a:ext cx="756973" cy="756287"/>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28" name="图片 27" descr="3_画板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1527497"/>
            <a:ext cx="306083" cy="493439"/>
          </a:xfrm>
          <a:prstGeom prst="rect">
            <a:avLst/>
          </a:prstGeom>
        </p:spPr>
      </p:pic>
      <p:pic>
        <p:nvPicPr>
          <p:cNvPr id="30" name="图片 29" descr="343435383038363b343532323337393bc9cfcad0cdcbb3f6"/>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982970" y="1501418"/>
            <a:ext cx="544911" cy="544911"/>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1"/>
            </p:custDataLst>
          </p:nvPr>
        </p:nvSpPr>
        <p:spPr>
          <a:xfrm>
            <a:off x="4134557" y="1570733"/>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应用安全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0" name="文本框 49"/>
          <p:cNvSpPr txBox="1"/>
          <p:nvPr>
            <p:custDataLst>
              <p:tags r:id="rId12"/>
            </p:custDataLst>
          </p:nvPr>
        </p:nvSpPr>
        <p:spPr>
          <a:xfrm>
            <a:off x="6142990" y="1542415"/>
            <a:ext cx="4747895" cy="4337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围绕着应用系统的安全建设，如业务应</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95" name="文本框 94"/>
          <p:cNvSpPr txBox="1"/>
          <p:nvPr>
            <p:custDataLst>
              <p:tags r:id="rId13"/>
            </p:custDataLst>
          </p:nvPr>
        </p:nvSpPr>
        <p:spPr>
          <a:xfrm>
            <a:off x="2110015" y="1528183"/>
            <a:ext cx="559323"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33" name="任意多边形 32"/>
          <p:cNvSpPr/>
          <p:nvPr>
            <p:custDataLst>
              <p:tags r:id="rId14"/>
            </p:custDataLst>
          </p:nvPr>
        </p:nvSpPr>
        <p:spPr>
          <a:xfrm>
            <a:off x="3623961" y="275526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37" name="任意多边形 36"/>
          <p:cNvSpPr/>
          <p:nvPr>
            <p:custDataLst>
              <p:tags r:id="rId15"/>
            </p:custDataLst>
          </p:nvPr>
        </p:nvSpPr>
        <p:spPr>
          <a:xfrm>
            <a:off x="2885518" y="2982422"/>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38" name="椭圆 37"/>
          <p:cNvSpPr/>
          <p:nvPr>
            <p:custDataLst>
              <p:tags r:id="rId16"/>
            </p:custDataLst>
          </p:nvPr>
        </p:nvSpPr>
        <p:spPr>
          <a:xfrm>
            <a:off x="2876596" y="2687319"/>
            <a:ext cx="756973" cy="756287"/>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39" name="图片 38" descr="3_画板 1"/>
          <p:cNvPicPr>
            <a:picLocks noChangeAspect="1"/>
          </p:cNvPicPr>
          <p:nvPr>
            <p:custDataLst>
              <p:tags r:id="rId1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2819086"/>
            <a:ext cx="306083" cy="493439"/>
          </a:xfrm>
          <a:prstGeom prst="rect">
            <a:avLst/>
          </a:prstGeom>
        </p:spPr>
      </p:pic>
      <p:pic>
        <p:nvPicPr>
          <p:cNvPr id="40" name="图片 39" descr="343435383038363b343532323338323bcee5c1a6c4a3d0c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82284" y="2793007"/>
            <a:ext cx="544911" cy="544911"/>
          </a:xfrm>
          <a:prstGeom prst="rect">
            <a:avLst/>
          </a:prstGeom>
          <a:effectLst>
            <a:outerShdw blurRad="25400" dist="12700" dir="8100000" algn="tr" rotWithShape="0">
              <a:srgbClr val="58B6E5">
                <a:lumMod val="50000"/>
                <a:alpha val="40000"/>
              </a:srgbClr>
            </a:outerShdw>
          </a:effectLst>
        </p:spPr>
      </p:pic>
      <p:sp>
        <p:nvSpPr>
          <p:cNvPr id="51" name="文本框 50"/>
          <p:cNvSpPr txBox="1"/>
          <p:nvPr>
            <p:custDataLst>
              <p:tags r:id="rId21"/>
            </p:custDataLst>
          </p:nvPr>
        </p:nvSpPr>
        <p:spPr>
          <a:xfrm>
            <a:off x="4134557" y="286232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基础</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2" name="文本框 51"/>
          <p:cNvSpPr txBox="1"/>
          <p:nvPr>
            <p:custDataLst>
              <p:tags r:id="rId22"/>
            </p:custDataLst>
          </p:nvPr>
        </p:nvSpPr>
        <p:spPr>
          <a:xfrm>
            <a:off x="6142990" y="2548255"/>
            <a:ext cx="4585970" cy="1021080"/>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围绕着基础资源与基础服务的安全建设</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如服务器安全、网络安全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1" name="任意多边形 40"/>
          <p:cNvSpPr/>
          <p:nvPr>
            <p:custDataLst>
              <p:tags r:id="rId23"/>
            </p:custDataLst>
          </p:nvPr>
        </p:nvSpPr>
        <p:spPr>
          <a:xfrm>
            <a:off x="1637851" y="275526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6" name="文本框 95"/>
          <p:cNvSpPr txBox="1"/>
          <p:nvPr>
            <p:custDataLst>
              <p:tags r:id="rId24"/>
            </p:custDataLst>
          </p:nvPr>
        </p:nvSpPr>
        <p:spPr>
          <a:xfrm>
            <a:off x="2066779" y="2819773"/>
            <a:ext cx="602559"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42" name="任意多边形 41"/>
          <p:cNvSpPr/>
          <p:nvPr>
            <p:custDataLst>
              <p:tags r:id="rId25"/>
            </p:custDataLst>
          </p:nvPr>
        </p:nvSpPr>
        <p:spPr>
          <a:xfrm>
            <a:off x="3623961" y="404685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43" name="椭圆 42"/>
          <p:cNvSpPr/>
          <p:nvPr>
            <p:custDataLst>
              <p:tags r:id="rId26"/>
            </p:custDataLst>
          </p:nvPr>
        </p:nvSpPr>
        <p:spPr>
          <a:xfrm>
            <a:off x="2876596" y="3978909"/>
            <a:ext cx="756973" cy="756287"/>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44" name="图片 43" descr="3_画板 1"/>
          <p:cNvPicPr>
            <a:picLocks noChangeAspect="1"/>
          </p:cNvPicPr>
          <p:nvPr>
            <p:custDataLst>
              <p:tags r:id="rId2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4110676"/>
            <a:ext cx="306083" cy="493439"/>
          </a:xfrm>
          <a:prstGeom prst="rect">
            <a:avLst/>
          </a:prstGeom>
        </p:spPr>
      </p:pic>
      <p:pic>
        <p:nvPicPr>
          <p:cNvPr id="45" name="图片 44" descr="343435383038363b343532323430383bd3aacffab2bcbed6"/>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2982284" y="4084597"/>
            <a:ext cx="544911" cy="544911"/>
          </a:xfrm>
          <a:prstGeom prst="rect">
            <a:avLst/>
          </a:prstGeom>
          <a:effectLst>
            <a:outerShdw blurRad="25400" dist="12700" dir="8100000" algn="tr" rotWithShape="0">
              <a:srgbClr val="56CA95">
                <a:lumMod val="50000"/>
                <a:alpha val="40000"/>
              </a:srgbClr>
            </a:outerShdw>
          </a:effectLst>
        </p:spPr>
      </p:pic>
      <p:sp>
        <p:nvSpPr>
          <p:cNvPr id="47" name="文本框 46"/>
          <p:cNvSpPr txBox="1"/>
          <p:nvPr>
            <p:custDataLst>
              <p:tags r:id="rId31"/>
            </p:custDataLst>
          </p:nvPr>
        </p:nvSpPr>
        <p:spPr>
          <a:xfrm>
            <a:off x="6165850" y="3885565"/>
            <a:ext cx="4585970" cy="903605"/>
          </a:xfrm>
          <a:prstGeom prst="rect">
            <a:avLst/>
          </a:prstGeom>
          <a:noFill/>
        </p:spPr>
        <p:txBody>
          <a:bodyPr wrap="square" rtlCol="0">
            <a:normAutofit fontScale="25000"/>
          </a:bodyPr>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围绕着办公环境与办公行为的安全建设</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如终端安全、办公行为</a:t>
            </a: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8" name="任意多边形 47"/>
          <p:cNvSpPr/>
          <p:nvPr>
            <p:custDataLst>
              <p:tags r:id="rId32"/>
            </p:custDataLst>
          </p:nvPr>
        </p:nvSpPr>
        <p:spPr>
          <a:xfrm>
            <a:off x="1637851" y="404685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7" name="文本框 96"/>
          <p:cNvSpPr txBox="1"/>
          <p:nvPr>
            <p:custDataLst>
              <p:tags r:id="rId33"/>
            </p:custDataLst>
          </p:nvPr>
        </p:nvSpPr>
        <p:spPr>
          <a:xfrm>
            <a:off x="2064720" y="4111362"/>
            <a:ext cx="604618"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03</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53" name="文本框 52"/>
          <p:cNvSpPr txBox="1"/>
          <p:nvPr>
            <p:custDataLst>
              <p:tags r:id="rId34"/>
            </p:custDataLst>
          </p:nvPr>
        </p:nvSpPr>
        <p:spPr>
          <a:xfrm>
            <a:off x="4134557" y="415391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办公</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6" name="任意多边形 55"/>
          <p:cNvSpPr/>
          <p:nvPr>
            <p:custDataLst>
              <p:tags r:id="rId35"/>
            </p:custDataLst>
          </p:nvPr>
        </p:nvSpPr>
        <p:spPr>
          <a:xfrm>
            <a:off x="3623961" y="533844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FFBA5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58" name="椭圆 57"/>
          <p:cNvSpPr/>
          <p:nvPr>
            <p:custDataLst>
              <p:tags r:id="rId36"/>
            </p:custDataLst>
          </p:nvPr>
        </p:nvSpPr>
        <p:spPr>
          <a:xfrm>
            <a:off x="2876596" y="5270498"/>
            <a:ext cx="756973" cy="756287"/>
          </a:xfrm>
          <a:prstGeom prst="ellipse">
            <a:avLst/>
          </a:prstGeom>
          <a:solidFill>
            <a:srgbClr val="FFFFFF"/>
          </a:solidFill>
          <a:ln w="76200">
            <a:solidFill>
              <a:srgbClr val="FFBA5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59" name="图片 58" descr="3_画板 1"/>
          <p:cNvPicPr>
            <a:picLocks noChangeAspect="1"/>
          </p:cNvPicPr>
          <p:nvPr>
            <p:custDataLst>
              <p:tags r:id="rId3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5402265"/>
            <a:ext cx="306083" cy="493439"/>
          </a:xfrm>
          <a:prstGeom prst="rect">
            <a:avLst/>
          </a:prstGeom>
        </p:spPr>
      </p:pic>
      <p:pic>
        <p:nvPicPr>
          <p:cNvPr id="63" name="图片 62" descr="343435383038363b343532323338353bc8abc7f2bbaf"/>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2982284" y="5376186"/>
            <a:ext cx="544911" cy="544911"/>
          </a:xfrm>
          <a:prstGeom prst="rect">
            <a:avLst/>
          </a:prstGeom>
          <a:effectLst>
            <a:outerShdw blurRad="25400" dist="12700" dir="8100000" algn="tr" rotWithShape="0">
              <a:srgbClr val="FFBA55">
                <a:lumMod val="50000"/>
                <a:alpha val="40000"/>
              </a:srgbClr>
            </a:outerShdw>
          </a:effectLst>
        </p:spPr>
      </p:pic>
      <p:sp>
        <p:nvSpPr>
          <p:cNvPr id="66" name="文本框 65"/>
          <p:cNvSpPr txBox="1"/>
          <p:nvPr>
            <p:custDataLst>
              <p:tags r:id="rId41"/>
            </p:custDataLst>
          </p:nvPr>
        </p:nvSpPr>
        <p:spPr>
          <a:xfrm>
            <a:off x="6176645" y="5380355"/>
            <a:ext cx="4728845" cy="4972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围绕着机密数据的安全建设，如</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财务数据</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76" name="任意多边形 75"/>
          <p:cNvSpPr/>
          <p:nvPr>
            <p:custDataLst>
              <p:tags r:id="rId42"/>
            </p:custDataLst>
          </p:nvPr>
        </p:nvSpPr>
        <p:spPr>
          <a:xfrm>
            <a:off x="1637851" y="533844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FFBA5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8" name="文本框 97"/>
          <p:cNvSpPr txBox="1"/>
          <p:nvPr>
            <p:custDataLst>
              <p:tags r:id="rId43"/>
            </p:custDataLst>
          </p:nvPr>
        </p:nvSpPr>
        <p:spPr>
          <a:xfrm>
            <a:off x="2057857" y="5402951"/>
            <a:ext cx="611480"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04</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7" name="文本框 76"/>
          <p:cNvSpPr txBox="1"/>
          <p:nvPr>
            <p:custDataLst>
              <p:tags r:id="rId44"/>
            </p:custDataLst>
          </p:nvPr>
        </p:nvSpPr>
        <p:spPr>
          <a:xfrm>
            <a:off x="4134557" y="5445501"/>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数据安全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应用生命周期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8584565" y="4026535"/>
            <a:ext cx="3205480" cy="521970"/>
          </a:xfrm>
          <a:prstGeom prst="rect">
            <a:avLst/>
          </a:prstGeom>
          <a:noFill/>
        </p:spPr>
        <p:txBody>
          <a:bodyPr wrap="square" rtlCol="0">
            <a:spAutoFit/>
          </a:bodyPr>
          <a:p>
            <a:r>
              <a:rPr lang="en-US" altLang="zh-CN" sz="2800" b="1">
                <a:solidFill>
                  <a:srgbClr val="1908FC"/>
                </a:solidFill>
                <a:latin typeface="微软雅黑" panose="020B0503020204020204" pitchFamily="34" charset="-122"/>
                <a:ea typeface="微软雅黑" panose="020B0503020204020204" pitchFamily="34" charset="-122"/>
              </a:rPr>
              <a:t>SDL/DevSecOps</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web-link"/>
          <p:cNvPicPr>
            <a:picLocks noChangeAspect="1"/>
          </p:cNvPicPr>
          <p:nvPr>
            <p:custDataLst>
              <p:tags r:id="rId3"/>
            </p:custDataLst>
          </p:nvPr>
        </p:nvPicPr>
        <p:blipFill>
          <a:blip r:embed="rId4"/>
          <a:stretch>
            <a:fillRect/>
          </a:stretch>
        </p:blipFill>
        <p:spPr>
          <a:xfrm>
            <a:off x="3568700" y="3964940"/>
            <a:ext cx="1767840" cy="1767840"/>
          </a:xfrm>
          <a:prstGeom prst="rect">
            <a:avLst/>
          </a:prstGeom>
        </p:spPr>
      </p:pic>
      <p:pic>
        <p:nvPicPr>
          <p:cNvPr id="18" name="图片 17" descr="app-store"/>
          <p:cNvPicPr>
            <a:picLocks noChangeAspect="1"/>
          </p:cNvPicPr>
          <p:nvPr>
            <p:custDataLst>
              <p:tags r:id="rId5"/>
            </p:custDataLst>
          </p:nvPr>
        </p:nvPicPr>
        <p:blipFill>
          <a:blip r:embed="rId6"/>
          <a:stretch>
            <a:fillRect/>
          </a:stretch>
        </p:blipFill>
        <p:spPr>
          <a:xfrm>
            <a:off x="3698240" y="2066925"/>
            <a:ext cx="1620000" cy="1620000"/>
          </a:xfrm>
          <a:prstGeom prst="rect">
            <a:avLst/>
          </a:prstGeom>
        </p:spPr>
      </p:pic>
      <p:pic>
        <p:nvPicPr>
          <p:cNvPr id="19" name="图片 18" descr="database-storage (1)"/>
          <p:cNvPicPr>
            <a:picLocks noChangeAspect="1"/>
          </p:cNvPicPr>
          <p:nvPr>
            <p:custDataLst>
              <p:tags r:id="rId7"/>
            </p:custDataLst>
          </p:nvPr>
        </p:nvPicPr>
        <p:blipFill>
          <a:blip r:embed="rId8"/>
          <a:stretch>
            <a:fillRect/>
          </a:stretch>
        </p:blipFill>
        <p:spPr>
          <a:xfrm>
            <a:off x="1337945" y="2066925"/>
            <a:ext cx="1638000" cy="163800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4094480"/>
            <a:ext cx="1638000" cy="1638000"/>
          </a:xfrm>
          <a:prstGeom prst="rect">
            <a:avLst/>
          </a:prstGeom>
        </p:spPr>
      </p:pic>
      <p:pic>
        <p:nvPicPr>
          <p:cNvPr id="21" name="图片 20" descr="15872843dd676462ea12e51df3e9480a"/>
          <p:cNvPicPr>
            <a:picLocks noChangeAspect="1"/>
          </p:cNvPicPr>
          <p:nvPr>
            <p:custDataLst>
              <p:tags r:id="rId11"/>
            </p:custDataLst>
          </p:nvPr>
        </p:nvPicPr>
        <p:blipFill>
          <a:blip r:embed="rId12"/>
          <a:stretch>
            <a:fillRect/>
          </a:stretch>
        </p:blipFill>
        <p:spPr>
          <a:xfrm>
            <a:off x="6096000" y="2065020"/>
            <a:ext cx="1638000" cy="1638000"/>
          </a:xfrm>
          <a:prstGeom prst="rect">
            <a:avLst/>
          </a:prstGeom>
        </p:spPr>
      </p:pic>
      <p:pic>
        <p:nvPicPr>
          <p:cNvPr id="22" name="图片 21" descr="iot"/>
          <p:cNvPicPr>
            <a:picLocks noChangeAspect="1"/>
          </p:cNvPicPr>
          <p:nvPr>
            <p:custDataLst>
              <p:tags r:id="rId13"/>
            </p:custDataLst>
          </p:nvPr>
        </p:nvPicPr>
        <p:blipFill>
          <a:blip r:embed="rId14"/>
          <a:stretch>
            <a:fillRect/>
          </a:stretch>
        </p:blipFill>
        <p:spPr>
          <a:xfrm>
            <a:off x="6187440" y="4022725"/>
            <a:ext cx="1638300" cy="1638300"/>
          </a:xfrm>
          <a:prstGeom prst="rect">
            <a:avLst/>
          </a:prstGeom>
        </p:spPr>
      </p:pic>
      <p:sp>
        <p:nvSpPr>
          <p:cNvPr id="24" name="文本框 23"/>
          <p:cNvSpPr txBox="1"/>
          <p:nvPr>
            <p:custDataLst>
              <p:tags r:id="rId15"/>
            </p:custDataLst>
          </p:nvPr>
        </p:nvSpPr>
        <p:spPr>
          <a:xfrm>
            <a:off x="3365500" y="1233805"/>
            <a:ext cx="2682240"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应用系统</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463675" y="366776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6"/>
            </p:custDataLst>
          </p:nvPr>
        </p:nvSpPr>
        <p:spPr>
          <a:xfrm>
            <a:off x="1506855" y="568071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7"/>
            </p:custDataLst>
          </p:nvPr>
        </p:nvSpPr>
        <p:spPr>
          <a:xfrm>
            <a:off x="4105275" y="369697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APP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8"/>
            </p:custDataLst>
          </p:nvPr>
        </p:nvSpPr>
        <p:spPr>
          <a:xfrm>
            <a:off x="4106545" y="561213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W</a:t>
            </a:r>
            <a:r>
              <a:rPr lang="en-US" altLang="zh-CN" b="1">
                <a:solidFill>
                  <a:srgbClr val="FF0000"/>
                </a:solidFill>
                <a:latin typeface="微软雅黑" panose="020B0503020204020204" pitchFamily="34" charset="-122"/>
                <a:ea typeface="微软雅黑" panose="020B0503020204020204" pitchFamily="34" charset="-122"/>
              </a:rPr>
              <a:t>eb</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9"/>
            </p:custDataLst>
          </p:nvPr>
        </p:nvSpPr>
        <p:spPr>
          <a:xfrm>
            <a:off x="6594475" y="558546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IOT</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20"/>
            </p:custDataLst>
          </p:nvPr>
        </p:nvSpPr>
        <p:spPr>
          <a:xfrm>
            <a:off x="6442075" y="3672840"/>
            <a:ext cx="94107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小程序</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630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应用</a:t>
            </a:r>
            <a:endParaRPr lang="zh-CN" altLang="en-US"/>
          </a:p>
          <a:p>
            <a:r>
              <a:rPr lang="zh-CN" altLang="en-US"/>
              <a:t>知道</a:t>
            </a:r>
            <a:r>
              <a:rPr lang="zh-CN" altLang="en-US"/>
              <a:t>负责人</a:t>
            </a:r>
            <a:endParaRPr lang="zh-CN" altLang="en-US"/>
          </a:p>
          <a:p>
            <a:r>
              <a:rPr lang="zh-CN" altLang="en-US"/>
              <a:t>知道项目</a:t>
            </a:r>
            <a:r>
              <a:rPr lang="zh-CN" altLang="en-US"/>
              <a:t>进度</a:t>
            </a:r>
            <a:endParaRPr lang="zh-CN" altLang="en-US"/>
          </a:p>
          <a:p>
            <a:r>
              <a:rPr lang="zh-CN" altLang="en-US"/>
              <a:t>知道真实的重要</a:t>
            </a:r>
            <a:r>
              <a:rPr lang="zh-CN" altLang="en-US"/>
              <a:t>等级</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资产生命周期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
            </p:custDataLst>
          </p:nvPr>
        </p:nvSpPr>
        <p:spPr>
          <a:xfrm>
            <a:off x="2359025" y="1233805"/>
            <a:ext cx="4620260" cy="706755"/>
          </a:xfrm>
          <a:prstGeom prst="rect">
            <a:avLst/>
          </a:prstGeom>
          <a:noFill/>
        </p:spPr>
        <p:txBody>
          <a:bodyPr wrap="square" rtlCol="0">
            <a:spAutoFit/>
          </a:bodyPr>
          <a:p>
            <a:r>
              <a:rPr lang="en-US" altLang="zh-CN" sz="4000" b="1">
                <a:solidFill>
                  <a:srgbClr val="FF0000"/>
                </a:solidFill>
                <a:latin typeface="微软雅黑" panose="020B0503020204020204" pitchFamily="34" charset="-122"/>
                <a:ea typeface="微软雅黑" panose="020B0503020204020204" pitchFamily="34" charset="-122"/>
              </a:rPr>
              <a:t>IT</a:t>
            </a:r>
            <a:r>
              <a:rPr lang="zh-CN" altLang="en-US" sz="4000" b="1">
                <a:solidFill>
                  <a:srgbClr val="FF0000"/>
                </a:solidFill>
                <a:latin typeface="微软雅黑" panose="020B0503020204020204" pitchFamily="34" charset="-122"/>
                <a:ea typeface="微软雅黑" panose="020B0503020204020204" pitchFamily="34" charset="-122"/>
              </a:rPr>
              <a:t>基础资产及</a:t>
            </a:r>
            <a:r>
              <a:rPr lang="zh-CN" altLang="en-US" sz="4000" b="1">
                <a:solidFill>
                  <a:srgbClr val="FF0000"/>
                </a:solidFill>
                <a:latin typeface="微软雅黑" panose="020B0503020204020204" pitchFamily="34" charset="-122"/>
                <a:ea typeface="微软雅黑" panose="020B0503020204020204" pitchFamily="34" charset="-122"/>
              </a:rPr>
              <a:t>服务</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server.pngserver"/>
          <p:cNvPicPr>
            <a:picLocks noChangeAspect="1"/>
          </p:cNvPicPr>
          <p:nvPr>
            <p:custDataLst>
              <p:tags r:id="rId3"/>
            </p:custDataLst>
          </p:nvPr>
        </p:nvPicPr>
        <p:blipFill>
          <a:blip r:embed="rId4"/>
          <a:srcRect/>
          <a:stretch>
            <a:fillRect/>
          </a:stretch>
        </p:blipFill>
        <p:spPr>
          <a:xfrm>
            <a:off x="3759835" y="4267835"/>
            <a:ext cx="1381125" cy="1382395"/>
          </a:xfrm>
          <a:prstGeom prst="rect">
            <a:avLst/>
          </a:prstGeom>
        </p:spPr>
      </p:pic>
      <p:pic>
        <p:nvPicPr>
          <p:cNvPr id="18" name="图片 17" descr="C:\Users\Tophanter\Downloads\ip.pngip"/>
          <p:cNvPicPr>
            <a:picLocks noChangeAspect="1"/>
          </p:cNvPicPr>
          <p:nvPr>
            <p:custDataLst>
              <p:tags r:id="rId5"/>
            </p:custDataLst>
          </p:nvPr>
        </p:nvPicPr>
        <p:blipFill>
          <a:blip r:embed="rId6"/>
          <a:srcRect/>
          <a:stretch>
            <a:fillRect/>
          </a:stretch>
        </p:blipFill>
        <p:spPr>
          <a:xfrm>
            <a:off x="3698240" y="2066925"/>
            <a:ext cx="1405890" cy="1405890"/>
          </a:xfrm>
          <a:prstGeom prst="rect">
            <a:avLst/>
          </a:prstGeom>
        </p:spPr>
      </p:pic>
      <p:pic>
        <p:nvPicPr>
          <p:cNvPr id="19" name="图片 18" descr="C:\Users\Tophanter\Downloads\cloud-server.pngcloud-server"/>
          <p:cNvPicPr>
            <a:picLocks noChangeAspect="1"/>
          </p:cNvPicPr>
          <p:nvPr>
            <p:custDataLst>
              <p:tags r:id="rId7"/>
            </p:custDataLst>
          </p:nvPr>
        </p:nvPicPr>
        <p:blipFill>
          <a:blip r:embed="rId8"/>
          <a:srcRect/>
          <a:stretch>
            <a:fillRect/>
          </a:stretch>
        </p:blipFill>
        <p:spPr>
          <a:xfrm>
            <a:off x="1338113" y="2067093"/>
            <a:ext cx="1637665" cy="1637665"/>
          </a:xfrm>
          <a:prstGeom prst="rect">
            <a:avLst/>
          </a:prstGeom>
        </p:spPr>
      </p:pic>
      <p:pic>
        <p:nvPicPr>
          <p:cNvPr id="20" name="图片 19" descr="C:\Users\Tophanter\Downloads\domain.pngdomain"/>
          <p:cNvPicPr>
            <a:picLocks noChangeAspect="1"/>
          </p:cNvPicPr>
          <p:nvPr>
            <p:custDataLst>
              <p:tags r:id="rId9"/>
            </p:custDataLst>
          </p:nvPr>
        </p:nvPicPr>
        <p:blipFill>
          <a:blip r:embed="rId10"/>
          <a:srcRect/>
          <a:stretch>
            <a:fillRect/>
          </a:stretch>
        </p:blipFill>
        <p:spPr>
          <a:xfrm>
            <a:off x="1344463" y="4094480"/>
            <a:ext cx="1637665" cy="1638000"/>
          </a:xfrm>
          <a:prstGeom prst="rect">
            <a:avLst/>
          </a:prstGeom>
        </p:spPr>
      </p:pic>
      <p:pic>
        <p:nvPicPr>
          <p:cNvPr id="21" name="图片 20" descr="C:\Users\Tophanter\Downloads\cloud-service.pngcloud-service"/>
          <p:cNvPicPr>
            <a:picLocks noChangeAspect="1"/>
          </p:cNvPicPr>
          <p:nvPr>
            <p:custDataLst>
              <p:tags r:id="rId11"/>
            </p:custDataLst>
          </p:nvPr>
        </p:nvPicPr>
        <p:blipFill>
          <a:blip r:embed="rId12"/>
          <a:srcRect/>
          <a:stretch>
            <a:fillRect/>
          </a:stretch>
        </p:blipFill>
        <p:spPr>
          <a:xfrm>
            <a:off x="6212205" y="2140585"/>
            <a:ext cx="1331595" cy="1332230"/>
          </a:xfrm>
          <a:prstGeom prst="rect">
            <a:avLst/>
          </a:prstGeom>
        </p:spPr>
      </p:pic>
      <p:pic>
        <p:nvPicPr>
          <p:cNvPr id="22" name="图片 21" descr="C:\Users\Tophanter\Downloads\web.pngweb"/>
          <p:cNvPicPr>
            <a:picLocks noChangeAspect="1"/>
          </p:cNvPicPr>
          <p:nvPr>
            <p:custDataLst>
              <p:tags r:id="rId13"/>
            </p:custDataLst>
          </p:nvPr>
        </p:nvPicPr>
        <p:blipFill>
          <a:blip r:embed="rId14"/>
          <a:srcRect/>
          <a:stretch>
            <a:fillRect/>
          </a:stretch>
        </p:blipFill>
        <p:spPr>
          <a:xfrm>
            <a:off x="6096000" y="4022725"/>
            <a:ext cx="1638300" cy="1638300"/>
          </a:xfrm>
          <a:prstGeom prst="rect">
            <a:avLst/>
          </a:prstGeom>
        </p:spPr>
      </p:pic>
      <p:sp>
        <p:nvSpPr>
          <p:cNvPr id="24" name="文本框 23"/>
          <p:cNvSpPr txBox="1"/>
          <p:nvPr/>
        </p:nvSpPr>
        <p:spPr>
          <a:xfrm>
            <a:off x="8987155" y="3946525"/>
            <a:ext cx="2300605" cy="914400"/>
          </a:xfrm>
          <a:prstGeom prst="rect">
            <a:avLst/>
          </a:prstGeom>
          <a:noFill/>
        </p:spPr>
        <p:txBody>
          <a:bodyPr wrap="square" rtlCol="0">
            <a:noAutofit/>
          </a:bodyPr>
          <a:p>
            <a:r>
              <a:rPr lang="zh-CN" altLang="en-US" sz="4000">
                <a:solidFill>
                  <a:srgbClr val="FF0000"/>
                </a:solidFill>
              </a:rPr>
              <a:t>理念空白</a:t>
            </a:r>
            <a:endParaRPr lang="zh-CN" altLang="en-US" sz="4000">
              <a:solidFill>
                <a:srgbClr val="FF0000"/>
              </a:solidFill>
            </a:endParaRPr>
          </a:p>
        </p:txBody>
      </p:sp>
      <p:sp>
        <p:nvSpPr>
          <p:cNvPr id="26" name="文本框 25"/>
          <p:cNvSpPr txBox="1"/>
          <p:nvPr/>
        </p:nvSpPr>
        <p:spPr>
          <a:xfrm>
            <a:off x="6297295" y="2522855"/>
            <a:ext cx="1483360" cy="368300"/>
          </a:xfrm>
          <a:prstGeom prst="rect">
            <a:avLst/>
          </a:prstGeom>
          <a:noFill/>
        </p:spPr>
        <p:txBody>
          <a:bodyPr wrap="square" rtlCol="0">
            <a:spAutoFit/>
          </a:bodyPr>
          <a:p>
            <a:r>
              <a:rPr lang="zh-CN" altLang="en-US"/>
              <a:t>云原生</a:t>
            </a:r>
            <a:r>
              <a:rPr lang="zh-CN" altLang="en-US"/>
              <a:t>安全</a:t>
            </a:r>
            <a:endParaRPr lang="zh-CN" altLang="en-US"/>
          </a:p>
        </p:txBody>
      </p:sp>
      <p:sp>
        <p:nvSpPr>
          <p:cNvPr id="27" name="文本框 26"/>
          <p:cNvSpPr txBox="1"/>
          <p:nvPr>
            <p:custDataLst>
              <p:tags r:id="rId15"/>
            </p:custDataLst>
          </p:nvPr>
        </p:nvSpPr>
        <p:spPr>
          <a:xfrm>
            <a:off x="1715135" y="358394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828165" y="561086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域名</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7"/>
            </p:custDataLst>
          </p:nvPr>
        </p:nvSpPr>
        <p:spPr>
          <a:xfrm>
            <a:off x="3698875" y="5668010"/>
            <a:ext cx="165100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组件如</a:t>
            </a:r>
            <a:r>
              <a:rPr lang="zh-CN" altLang="en-US" b="1">
                <a:solidFill>
                  <a:srgbClr val="FF0000"/>
                </a:solidFill>
                <a:latin typeface="微软雅黑" panose="020B0503020204020204" pitchFamily="34" charset="-122"/>
                <a:ea typeface="微软雅黑" panose="020B0503020204020204" pitchFamily="34" charset="-122"/>
              </a:rPr>
              <a:t>数据库</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8"/>
            </p:custDataLst>
          </p:nvPr>
        </p:nvSpPr>
        <p:spPr>
          <a:xfrm>
            <a:off x="4175125" y="3571240"/>
            <a:ext cx="61023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9"/>
            </p:custDataLst>
          </p:nvPr>
        </p:nvSpPr>
        <p:spPr>
          <a:xfrm>
            <a:off x="6468110" y="355854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云服务</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0"/>
            </p:custDataLst>
          </p:nvPr>
        </p:nvSpPr>
        <p:spPr>
          <a:xfrm>
            <a:off x="6650990" y="562737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网络</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88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匹配公司</a:t>
            </a:r>
            <a:r>
              <a:rPr lang="zh-CN" altLang="en-US"/>
              <a:t>的最佳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资产</a:t>
            </a:r>
            <a:endParaRPr lang="zh-CN" altLang="en-US"/>
          </a:p>
          <a:p>
            <a:r>
              <a:rPr lang="zh-CN" altLang="en-US"/>
              <a:t>知道</a:t>
            </a:r>
            <a:r>
              <a:rPr lang="zh-CN" altLang="en-US"/>
              <a:t>归属人</a:t>
            </a:r>
            <a:endParaRPr lang="zh-CN" altLang="en-US"/>
          </a:p>
          <a:p>
            <a:r>
              <a:rPr lang="zh-CN" altLang="en-US"/>
              <a:t>知道</a:t>
            </a:r>
            <a:r>
              <a:rPr lang="zh-CN" altLang="en-US"/>
              <a:t>位置</a:t>
            </a:r>
            <a:endParaRPr lang="zh-CN" altLang="en-US"/>
          </a:p>
          <a:p>
            <a:r>
              <a:rPr lang="zh-CN" altLang="en-US"/>
              <a:t>知道对应</a:t>
            </a:r>
            <a:r>
              <a:rPr lang="zh-CN" altLang="en-US"/>
              <a:t>业务</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工作流</a:t>
            </a:r>
            <a:r>
              <a:rPr lang="en-US" altLang="zh-CN" sz="3200" b="1">
                <a:solidFill>
                  <a:srgbClr val="1908FC"/>
                </a:solidFill>
                <a:latin typeface="微软雅黑" panose="020B0503020204020204" pitchFamily="34" charset="-122"/>
                <a:ea typeface="微软雅黑" panose="020B0503020204020204" pitchFamily="34" charset="-122"/>
              </a:rPr>
              <a:t>/</a:t>
            </a:r>
            <a:r>
              <a:rPr lang="zh-CN" altLang="en-US" sz="3200" b="1">
                <a:solidFill>
                  <a:srgbClr val="1908FC"/>
                </a:solidFill>
                <a:latin typeface="微软雅黑" panose="020B0503020204020204" pitchFamily="34" charset="-122"/>
                <a:ea typeface="微软雅黑" panose="020B0503020204020204" pitchFamily="34" charset="-122"/>
              </a:rPr>
              <a:t>员工</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9157335" y="4026535"/>
            <a:ext cx="1932940" cy="521970"/>
          </a:xfrm>
          <a:prstGeom prst="rect">
            <a:avLst/>
          </a:prstGeom>
          <a:noFill/>
        </p:spPr>
        <p:txBody>
          <a:bodyPr wrap="square" rtlCol="0">
            <a:spAutoFit/>
          </a:bodyPr>
          <a:p>
            <a:r>
              <a:rPr lang="zh-CN" altLang="en-US" sz="2800" b="1">
                <a:solidFill>
                  <a:srgbClr val="1908FC"/>
                </a:solidFill>
                <a:latin typeface="微软雅黑" panose="020B0503020204020204" pitchFamily="34" charset="-122"/>
                <a:ea typeface="微软雅黑" panose="020B0503020204020204" pitchFamily="34" charset="-122"/>
              </a:rPr>
              <a:t>零信任</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3763645" y="3880485"/>
            <a:ext cx="1621155" cy="1621155"/>
          </a:xfrm>
          <a:prstGeom prst="rect">
            <a:avLst/>
          </a:prstGeom>
        </p:spPr>
      </p:pic>
      <p:pic>
        <p:nvPicPr>
          <p:cNvPr id="18" name="图片 17" descr="C:\Users\Tophanter\Downloads\settings.pngsettings"/>
          <p:cNvPicPr>
            <a:picLocks noChangeAspect="1"/>
          </p:cNvPicPr>
          <p:nvPr>
            <p:custDataLst>
              <p:tags r:id="rId5"/>
            </p:custDataLst>
          </p:nvPr>
        </p:nvPicPr>
        <p:blipFill>
          <a:blip r:embed="rId6"/>
          <a:srcRect/>
          <a:stretch>
            <a:fillRect/>
          </a:stretch>
        </p:blipFill>
        <p:spPr>
          <a:xfrm>
            <a:off x="3684328" y="1574165"/>
            <a:ext cx="1619885" cy="1620000"/>
          </a:xfrm>
          <a:prstGeom prst="rect">
            <a:avLst/>
          </a:prstGeom>
        </p:spPr>
      </p:pic>
      <p:pic>
        <p:nvPicPr>
          <p:cNvPr id="19" name="图片 18" descr="C:\Users\Tophanter\Downloads\terrorism.pngterrorism"/>
          <p:cNvPicPr>
            <a:picLocks noChangeAspect="1"/>
          </p:cNvPicPr>
          <p:nvPr>
            <p:custDataLst>
              <p:tags r:id="rId7"/>
            </p:custDataLst>
          </p:nvPr>
        </p:nvPicPr>
        <p:blipFill>
          <a:blip r:embed="rId8"/>
          <a:srcRect/>
          <a:stretch>
            <a:fillRect/>
          </a:stretch>
        </p:blipFill>
        <p:spPr>
          <a:xfrm>
            <a:off x="1250950" y="1574165"/>
            <a:ext cx="1724660" cy="172593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3884930"/>
            <a:ext cx="1638000" cy="1638000"/>
          </a:xfrm>
          <a:prstGeom prst="rect">
            <a:avLst/>
          </a:prstGeom>
        </p:spPr>
      </p:pic>
      <p:pic>
        <p:nvPicPr>
          <p:cNvPr id="21" name="图片 20" descr="C:\Users\Tophanter\Downloads\rotate.pngrotate"/>
          <p:cNvPicPr>
            <a:picLocks noChangeAspect="1"/>
          </p:cNvPicPr>
          <p:nvPr>
            <p:custDataLst>
              <p:tags r:id="rId11"/>
            </p:custDataLst>
          </p:nvPr>
        </p:nvPicPr>
        <p:blipFill>
          <a:blip r:embed="rId12"/>
          <a:srcRect/>
          <a:stretch>
            <a:fillRect/>
          </a:stretch>
        </p:blipFill>
        <p:spPr>
          <a:xfrm>
            <a:off x="6096168" y="1574165"/>
            <a:ext cx="1637665" cy="1638000"/>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780540" cy="1780540"/>
          </a:xfrm>
          <a:prstGeom prst="rect">
            <a:avLst/>
          </a:prstGeom>
        </p:spPr>
      </p:pic>
      <p:sp>
        <p:nvSpPr>
          <p:cNvPr id="27" name="文本框 26"/>
          <p:cNvSpPr txBox="1"/>
          <p:nvPr>
            <p:custDataLst>
              <p:tags r:id="rId15"/>
            </p:custDataLst>
          </p:nvPr>
        </p:nvSpPr>
        <p:spPr>
          <a:xfrm>
            <a:off x="1617345" y="33464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环境</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系统</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流程</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8"/>
            </p:custDataLst>
          </p:nvPr>
        </p:nvSpPr>
        <p:spPr>
          <a:xfrm>
            <a:off x="3928745" y="5584190"/>
            <a:ext cx="13214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意识安全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行为</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0"/>
            </p:custDataLst>
          </p:nvPr>
        </p:nvSpPr>
        <p:spPr>
          <a:xfrm>
            <a:off x="6370955" y="557149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身份</a:t>
            </a:r>
            <a:r>
              <a:rPr lang="zh-CN" altLang="en-US" b="1">
                <a:solidFill>
                  <a:srgbClr val="FF0000"/>
                </a:solidFill>
                <a:latin typeface="微软雅黑" panose="020B0503020204020204" pitchFamily="34" charset="-122"/>
                <a:ea typeface="微软雅黑" panose="020B0503020204020204" pitchFamily="34" charset="-122"/>
              </a:rPr>
              <a:t>权限</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73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怎么</a:t>
            </a:r>
            <a:r>
              <a:rPr lang="zh-CN" altLang="en-US"/>
              <a:t>改变</a:t>
            </a:r>
            <a:endParaRPr lang="zh-CN" altLang="en-US"/>
          </a:p>
          <a:p>
            <a:r>
              <a:rPr lang="zh-CN" altLang="en-US"/>
              <a:t>怎么</a:t>
            </a:r>
            <a:r>
              <a:rPr lang="zh-CN" altLang="en-US"/>
              <a:t>禁止</a:t>
            </a:r>
            <a:endParaRPr lang="zh-CN" altLang="en-US"/>
          </a:p>
          <a:p>
            <a:r>
              <a:rPr lang="zh-CN" altLang="en-US"/>
              <a:t>怎么</a:t>
            </a:r>
            <a:r>
              <a:rPr lang="zh-CN" altLang="en-US"/>
              <a:t>控制</a:t>
            </a:r>
            <a:endParaRPr lang="zh-CN" altLang="en-US"/>
          </a:p>
          <a:p>
            <a:r>
              <a:rPr lang="zh-CN" altLang="en-US"/>
              <a:t>动态灵活</a:t>
            </a:r>
            <a:r>
              <a:rPr lang="zh-CN" altLang="en-US"/>
              <a:t>应对</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8963025" y="245681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数据生命</a:t>
            </a:r>
            <a:r>
              <a:rPr lang="zh-CN" altLang="en-US" sz="3200" b="1">
                <a:solidFill>
                  <a:srgbClr val="1908FC"/>
                </a:solidFill>
                <a:latin typeface="微软雅黑" panose="020B0503020204020204" pitchFamily="34" charset="-122"/>
                <a:ea typeface="微软雅黑" panose="020B0503020204020204" pitchFamily="34" charset="-122"/>
              </a:rPr>
              <a:t>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1250950" y="3711575"/>
            <a:ext cx="1767840" cy="1767840"/>
          </a:xfrm>
          <a:prstGeom prst="rect">
            <a:avLst/>
          </a:prstGeom>
        </p:spPr>
      </p:pic>
      <p:pic>
        <p:nvPicPr>
          <p:cNvPr id="18" name="图片 17" descr="C:\Users\Tophanter\Downloads\web-analytics.pngweb-analytics"/>
          <p:cNvPicPr>
            <a:picLocks noChangeAspect="1"/>
          </p:cNvPicPr>
          <p:nvPr>
            <p:custDataLst>
              <p:tags r:id="rId5"/>
            </p:custDataLst>
          </p:nvPr>
        </p:nvPicPr>
        <p:blipFill>
          <a:blip r:embed="rId6"/>
          <a:srcRect/>
          <a:stretch>
            <a:fillRect/>
          </a:stretch>
        </p:blipFill>
        <p:spPr>
          <a:xfrm>
            <a:off x="3684328" y="1574540"/>
            <a:ext cx="1619885" cy="1619250"/>
          </a:xfrm>
          <a:prstGeom prst="rect">
            <a:avLst/>
          </a:prstGeom>
        </p:spPr>
      </p:pic>
      <p:pic>
        <p:nvPicPr>
          <p:cNvPr id="19" name="图片 18" descr="C:\Users\Tophanter\Downloads\service.pngservice"/>
          <p:cNvPicPr>
            <a:picLocks noChangeAspect="1"/>
          </p:cNvPicPr>
          <p:nvPr>
            <p:custDataLst>
              <p:tags r:id="rId7"/>
            </p:custDataLst>
          </p:nvPr>
        </p:nvPicPr>
        <p:blipFill>
          <a:blip r:embed="rId8"/>
          <a:srcRect/>
          <a:stretch>
            <a:fillRect/>
          </a:stretch>
        </p:blipFill>
        <p:spPr>
          <a:xfrm>
            <a:off x="1250950" y="1575118"/>
            <a:ext cx="1724660" cy="1724025"/>
          </a:xfrm>
          <a:prstGeom prst="rect">
            <a:avLst/>
          </a:prstGeom>
        </p:spPr>
      </p:pic>
      <p:pic>
        <p:nvPicPr>
          <p:cNvPr id="20" name="图片 19" descr="C:\Users\Tophanter\Downloads\financial-information.pngfinancial-information"/>
          <p:cNvPicPr>
            <a:picLocks noChangeAspect="1"/>
          </p:cNvPicPr>
          <p:nvPr>
            <p:custDataLst>
              <p:tags r:id="rId9"/>
            </p:custDataLst>
          </p:nvPr>
        </p:nvPicPr>
        <p:blipFill>
          <a:blip r:embed="rId10"/>
          <a:srcRect/>
          <a:stretch>
            <a:fillRect/>
          </a:stretch>
        </p:blipFill>
        <p:spPr>
          <a:xfrm>
            <a:off x="3672373" y="3823970"/>
            <a:ext cx="1637665" cy="1638000"/>
          </a:xfrm>
          <a:prstGeom prst="rect">
            <a:avLst/>
          </a:prstGeom>
        </p:spPr>
      </p:pic>
      <p:pic>
        <p:nvPicPr>
          <p:cNvPr id="21" name="图片 20" descr="C:\Users\Tophanter\Downloads\git.pnggit"/>
          <p:cNvPicPr>
            <a:picLocks noChangeAspect="1"/>
          </p:cNvPicPr>
          <p:nvPr>
            <p:custDataLst>
              <p:tags r:id="rId11"/>
            </p:custDataLst>
          </p:nvPr>
        </p:nvPicPr>
        <p:blipFill>
          <a:blip r:embed="rId12"/>
          <a:srcRect/>
          <a:stretch>
            <a:fillRect/>
          </a:stretch>
        </p:blipFill>
        <p:spPr>
          <a:xfrm>
            <a:off x="6096168" y="1574333"/>
            <a:ext cx="1637665" cy="1637665"/>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638300" cy="1638300"/>
          </a:xfrm>
          <a:prstGeom prst="rect">
            <a:avLst/>
          </a:prstGeom>
        </p:spPr>
      </p:pic>
      <p:sp>
        <p:nvSpPr>
          <p:cNvPr id="27" name="文本框 26"/>
          <p:cNvSpPr txBox="1"/>
          <p:nvPr>
            <p:custDataLst>
              <p:tags r:id="rId15"/>
            </p:custDataLst>
          </p:nvPr>
        </p:nvSpPr>
        <p:spPr>
          <a:xfrm>
            <a:off x="1589405" y="327660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员工</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业务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8"/>
            </p:custDataLst>
          </p:nvPr>
        </p:nvSpPr>
        <p:spPr>
          <a:xfrm>
            <a:off x="3903345" y="5556250"/>
            <a:ext cx="159575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财务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代码数据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20"/>
            </p:custDataLst>
          </p:nvPr>
        </p:nvSpPr>
        <p:spPr>
          <a:xfrm>
            <a:off x="6343015" y="5487670"/>
            <a:ext cx="1198245" cy="64516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权限数据，</a:t>
            </a:r>
            <a:r>
              <a:rPr lang="zh-CN" altLang="en-US" b="1">
                <a:solidFill>
                  <a:srgbClr val="FF0000"/>
                </a:solidFill>
                <a:latin typeface="微软雅黑" panose="020B0503020204020204" pitchFamily="34" charset="-122"/>
                <a:ea typeface="微软雅黑" panose="020B0503020204020204" pitchFamily="34" charset="-122"/>
              </a:rPr>
              <a:t>账户</a:t>
            </a:r>
            <a:r>
              <a:rPr lang="zh-CN" altLang="en-US" b="1">
                <a:solidFill>
                  <a:srgbClr val="FF0000"/>
                </a:solidFill>
                <a:latin typeface="微软雅黑" panose="020B0503020204020204" pitchFamily="34" charset="-122"/>
                <a:ea typeface="微软雅黑" panose="020B0503020204020204" pitchFamily="34" charset="-122"/>
              </a:rPr>
              <a:t>密码</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1"/>
            </p:custDataLst>
          </p:nvPr>
        </p:nvSpPr>
        <p:spPr>
          <a:xfrm>
            <a:off x="8484870" y="4053840"/>
            <a:ext cx="3382010" cy="914400"/>
          </a:xfrm>
          <a:prstGeom prst="rect">
            <a:avLst/>
          </a:prstGeom>
          <a:noFill/>
        </p:spPr>
        <p:txBody>
          <a:bodyPr wrap="square" rtlCol="0">
            <a:noAutofit/>
          </a:bodyPr>
          <a:p>
            <a:r>
              <a:rPr lang="zh-CN" altLang="en-US" sz="4000">
                <a:solidFill>
                  <a:srgbClr val="FF0000"/>
                </a:solidFill>
              </a:rPr>
              <a:t>《数据安全</a:t>
            </a:r>
            <a:r>
              <a:rPr lang="zh-CN" altLang="en-US" sz="4000">
                <a:solidFill>
                  <a:srgbClr val="FF0000"/>
                </a:solidFill>
              </a:rPr>
              <a:t>法》</a:t>
            </a:r>
            <a:endParaRPr lang="zh-CN" altLang="en-US" sz="4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Part01</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845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分享介绍</a:t>
            </a:r>
            <a:endParaRPr kumimoji="1" lang="zh-CN" altLang="en-US" sz="54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207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泄露</a:t>
            </a:r>
            <a:endParaRPr lang="zh-CN" altLang="en-US"/>
          </a:p>
          <a:p>
            <a:r>
              <a:rPr lang="zh-CN" altLang="en-US"/>
              <a:t>怎么防护</a:t>
            </a:r>
            <a:r>
              <a:rPr lang="zh-CN" altLang="en-US"/>
              <a:t>泄露</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endParaRPr lang="zh-CN" altLang="en-US"/>
          </a:p>
          <a:p>
            <a:r>
              <a:rPr lang="zh-CN" altLang="en-US"/>
              <a:t>怎么知道全局</a:t>
            </a:r>
            <a:r>
              <a:rPr lang="zh-CN" altLang="en-US"/>
              <a:t>数据</a:t>
            </a:r>
            <a:endParaRPr lang="zh-CN" altLang="en-US"/>
          </a:p>
          <a:p>
            <a:r>
              <a:rPr lang="zh-CN" altLang="en-US"/>
              <a:t>分类</a:t>
            </a:r>
            <a:r>
              <a:rPr lang="zh-CN" altLang="en-US"/>
              <a:t>分级</a:t>
            </a:r>
            <a:endParaRPr lang="zh-CN" altLang="en-US"/>
          </a:p>
          <a:p>
            <a:r>
              <a:rPr lang="zh-CN" altLang="en-US"/>
              <a:t>数据</a:t>
            </a:r>
            <a:r>
              <a:rPr lang="zh-CN" altLang="en-US"/>
              <a:t>权限</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同心圆 13"/>
          <p:cNvSpPr/>
          <p:nvPr>
            <p:custDataLst>
              <p:tags r:id="rId1"/>
            </p:custDataLst>
          </p:nvPr>
        </p:nvSpPr>
        <p:spPr>
          <a:xfrm>
            <a:off x="754707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5" name="同心圆 4"/>
          <p:cNvSpPr/>
          <p:nvPr>
            <p:custDataLst>
              <p:tags r:id="rId2"/>
            </p:custDataLst>
          </p:nvPr>
        </p:nvSpPr>
        <p:spPr>
          <a:xfrm>
            <a:off x="2098534"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1" name="同心圆 10"/>
          <p:cNvSpPr/>
          <p:nvPr>
            <p:custDataLst>
              <p:tags r:id="rId3"/>
            </p:custDataLst>
          </p:nvPr>
        </p:nvSpPr>
        <p:spPr>
          <a:xfrm>
            <a:off x="391330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4" name="同心圆 13"/>
          <p:cNvSpPr/>
          <p:nvPr>
            <p:custDataLst>
              <p:tags r:id="rId4"/>
            </p:custDataLst>
          </p:nvPr>
        </p:nvSpPr>
        <p:spPr>
          <a:xfrm>
            <a:off x="5728076"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9" name="椭圆 8"/>
          <p:cNvSpPr/>
          <p:nvPr>
            <p:custDataLst>
              <p:tags r:id="rId5"/>
            </p:custDataLst>
          </p:nvPr>
        </p:nvSpPr>
        <p:spPr>
          <a:xfrm>
            <a:off x="2294138"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2" name="椭圆 11"/>
          <p:cNvSpPr/>
          <p:nvPr>
            <p:custDataLst>
              <p:tags r:id="rId6"/>
            </p:custDataLst>
          </p:nvPr>
        </p:nvSpPr>
        <p:spPr>
          <a:xfrm>
            <a:off x="4108907"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5" name="椭圆 14"/>
          <p:cNvSpPr/>
          <p:nvPr>
            <p:custDataLst>
              <p:tags r:id="rId7"/>
            </p:custDataLst>
          </p:nvPr>
        </p:nvSpPr>
        <p:spPr>
          <a:xfrm>
            <a:off x="5961714"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6" name="文本框 5"/>
          <p:cNvSpPr txBox="1"/>
          <p:nvPr>
            <p:custDataLst>
              <p:tags r:id="rId8"/>
            </p:custDataLst>
          </p:nvPr>
        </p:nvSpPr>
        <p:spPr>
          <a:xfrm>
            <a:off x="3135254" y="2505095"/>
            <a:ext cx="447675" cy="645160"/>
          </a:xfrm>
          <a:prstGeom prst="rect">
            <a:avLst/>
          </a:prstGeom>
          <a:noFill/>
          <a:ln>
            <a:noFill/>
          </a:ln>
        </p:spPr>
        <p:txBody>
          <a:bodyPr wrap="none" rtlCol="0" anchor="ctr">
            <a:spAutoFit/>
          </a:bodyPr>
          <a:p>
            <a:pPr algn="ctr"/>
            <a:r>
              <a:rPr lang="en-US" altLang="zh-CN" sz="3600">
                <a:solidFill>
                  <a:srgbClr val="13ACA8"/>
                </a:solidFill>
              </a:rPr>
              <a:t>A</a:t>
            </a:r>
            <a:endParaRPr lang="en-US" altLang="zh-CN" sz="3600">
              <a:solidFill>
                <a:srgbClr val="13ACA8"/>
              </a:solidFill>
            </a:endParaRPr>
          </a:p>
        </p:txBody>
      </p:sp>
      <p:sp>
        <p:nvSpPr>
          <p:cNvPr id="10" name="文本框 9"/>
          <p:cNvSpPr txBox="1"/>
          <p:nvPr>
            <p:custDataLst>
              <p:tags r:id="rId9"/>
            </p:custDataLst>
          </p:nvPr>
        </p:nvSpPr>
        <p:spPr>
          <a:xfrm>
            <a:off x="4957964" y="2505095"/>
            <a:ext cx="431800" cy="645160"/>
          </a:xfrm>
          <a:prstGeom prst="rect">
            <a:avLst/>
          </a:prstGeom>
          <a:noFill/>
          <a:ln>
            <a:noFill/>
          </a:ln>
        </p:spPr>
        <p:txBody>
          <a:bodyPr wrap="none" rtlCol="0" anchor="ctr">
            <a:spAutoFit/>
          </a:bodyPr>
          <a:p>
            <a:pPr algn="ctr"/>
            <a:r>
              <a:rPr lang="en-US" altLang="zh-CN" sz="3600">
                <a:solidFill>
                  <a:srgbClr val="13ACA8"/>
                </a:solidFill>
              </a:rPr>
              <a:t>B</a:t>
            </a:r>
            <a:endParaRPr lang="en-US" altLang="zh-CN" sz="3600">
              <a:solidFill>
                <a:srgbClr val="13ACA8"/>
              </a:solidFill>
            </a:endParaRPr>
          </a:p>
        </p:txBody>
      </p:sp>
      <p:sp>
        <p:nvSpPr>
          <p:cNvPr id="13" name="文本框 12"/>
          <p:cNvSpPr txBox="1"/>
          <p:nvPr>
            <p:custDataLst>
              <p:tags r:id="rId10"/>
            </p:custDataLst>
          </p:nvPr>
        </p:nvSpPr>
        <p:spPr>
          <a:xfrm>
            <a:off x="6775275" y="2505095"/>
            <a:ext cx="426720" cy="645160"/>
          </a:xfrm>
          <a:prstGeom prst="rect">
            <a:avLst/>
          </a:prstGeom>
          <a:noFill/>
          <a:ln>
            <a:noFill/>
          </a:ln>
        </p:spPr>
        <p:txBody>
          <a:bodyPr wrap="none" rtlCol="0" anchor="ctr">
            <a:spAutoFit/>
          </a:bodyPr>
          <a:p>
            <a:pPr algn="ctr"/>
            <a:r>
              <a:rPr lang="en-US" altLang="zh-CN" sz="3600">
                <a:solidFill>
                  <a:srgbClr val="13ACA8"/>
                </a:solidFill>
              </a:rPr>
              <a:t>C</a:t>
            </a:r>
            <a:endParaRPr lang="en-US" altLang="zh-CN" sz="3600">
              <a:solidFill>
                <a:srgbClr val="13ACA8"/>
              </a:solidFill>
            </a:endParaRPr>
          </a:p>
        </p:txBody>
      </p:sp>
      <p:sp>
        <p:nvSpPr>
          <p:cNvPr id="34" name="椭圆 33"/>
          <p:cNvSpPr/>
          <p:nvPr>
            <p:custDataLst>
              <p:tags r:id="rId11"/>
            </p:custDataLst>
          </p:nvPr>
        </p:nvSpPr>
        <p:spPr>
          <a:xfrm>
            <a:off x="7780711"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35" name="文本框 34"/>
          <p:cNvSpPr txBox="1"/>
          <p:nvPr>
            <p:custDataLst>
              <p:tags r:id="rId12"/>
            </p:custDataLst>
          </p:nvPr>
        </p:nvSpPr>
        <p:spPr>
          <a:xfrm>
            <a:off x="8575540" y="2505095"/>
            <a:ext cx="464185" cy="645160"/>
          </a:xfrm>
          <a:prstGeom prst="rect">
            <a:avLst/>
          </a:prstGeom>
          <a:noFill/>
          <a:ln>
            <a:noFill/>
          </a:ln>
        </p:spPr>
        <p:txBody>
          <a:bodyPr wrap="none" rtlCol="0" anchor="ctr">
            <a:spAutoFit/>
          </a:bodyPr>
          <a:p>
            <a:pPr algn="ctr"/>
            <a:r>
              <a:rPr lang="en-US" altLang="zh-CN" sz="3600">
                <a:solidFill>
                  <a:srgbClr val="13ACA8"/>
                </a:solidFill>
              </a:rPr>
              <a:t>D</a:t>
            </a:r>
            <a:endParaRPr lang="en-US" altLang="zh-CN" sz="3600">
              <a:solidFill>
                <a:srgbClr val="13ACA8"/>
              </a:solidFill>
            </a:endParaRPr>
          </a:p>
        </p:txBody>
      </p:sp>
      <p:sp>
        <p:nvSpPr>
          <p:cNvPr id="16" name="文本框 15"/>
          <p:cNvSpPr txBox="1"/>
          <p:nvPr>
            <p:custDataLst>
              <p:tags r:id="rId13"/>
            </p:custDataLst>
          </p:nvPr>
        </p:nvSpPr>
        <p:spPr>
          <a:xfrm>
            <a:off x="2803212"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应用</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7" name="文本框 16"/>
          <p:cNvSpPr txBox="1"/>
          <p:nvPr>
            <p:custDataLst>
              <p:tags r:id="rId14"/>
            </p:custDataLst>
          </p:nvPr>
        </p:nvSpPr>
        <p:spPr>
          <a:xfrm>
            <a:off x="4590861"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数据安全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8" name="文本框 17"/>
          <p:cNvSpPr txBox="1"/>
          <p:nvPr>
            <p:custDataLst>
              <p:tags r:id="rId15"/>
            </p:custDataLst>
          </p:nvPr>
        </p:nvSpPr>
        <p:spPr>
          <a:xfrm>
            <a:off x="6476758"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办公安全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9" name="文本框 18"/>
          <p:cNvSpPr txBox="1"/>
          <p:nvPr>
            <p:custDataLst>
              <p:tags r:id="rId16"/>
            </p:custDataLst>
          </p:nvPr>
        </p:nvSpPr>
        <p:spPr>
          <a:xfrm>
            <a:off x="8326356"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基础</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20" name="文本框 19"/>
          <p:cNvSpPr txBox="1"/>
          <p:nvPr>
            <p:custDataLst>
              <p:tags r:id="rId17"/>
            </p:custDataLst>
          </p:nvPr>
        </p:nvSpPr>
        <p:spPr>
          <a:xfrm>
            <a:off x="1750335" y="5079675"/>
            <a:ext cx="8692600" cy="1170305"/>
          </a:xfrm>
          <a:prstGeom prst="rect">
            <a:avLst/>
          </a:prstGeom>
          <a:noFill/>
        </p:spPr>
        <p:txBody>
          <a:bodyPr wrap="square" rtlCol="0">
            <a:spAutoFit/>
          </a:bodyPr>
          <a:p>
            <a:pPr algn="ctr" fontAlgn="auto">
              <a:lnSpc>
                <a:spcPct val="130000"/>
              </a:lnSpc>
            </a:pPr>
            <a:r>
              <a:rPr lang="zh-CN" altLang="en-US"/>
              <a:t>不是泾渭分明</a:t>
            </a:r>
            <a:r>
              <a:rPr lang="zh-CN" altLang="en-US"/>
              <a:t>的，各种安全问题之间呈十分复杂的耦合态，互相衍生，互相交叉，互相扯后腿。所以实际的安全建设中，无法彻底解决一种问题然后去解决其他问题，而是同期推进解决几种才能彻底解决其中一种问题。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Part05</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nvSpPr>
        <p:spPr>
          <a:xfrm>
            <a:off x="2112645" y="1246505"/>
            <a:ext cx="8026400" cy="489267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1.没有银弹，没有通用模型，每个企业都是定制的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2.企业安全的重视程度是受行业影响的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一般受影响跟重视程度纯互联网企业&gt;互联网+&gt;传统企业</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轻资产&gt;重资产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所以应用安全需求多，也先从应用安全开始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3.技术、态势发展影响安全发展</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应用安全，从SDL到devsecops</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办公安全，从没有理念到零信任理念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最佳实践是相对于公司而言的，行业不同，公司不同</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其他公司的满分的最佳实践都只能参考，不能照搬。</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35456" y="2371012"/>
            <a:ext cx="2975818" cy="911225"/>
          </a:xfrm>
          <a:prstGeom prst="rect">
            <a:avLst/>
          </a:prstGeom>
          <a:noFill/>
        </p:spPr>
        <p:txBody>
          <a:bodyPr wrap="square" rtlCol="0" anchor="t">
            <a:spAutoFit/>
          </a:bodyPr>
          <a:lstStyle/>
          <a:p>
            <a:r>
              <a:rPr lang="zh-CN" altLang="en-US" sz="5330" b="1" dirty="0">
                <a:solidFill>
                  <a:srgbClr val="03277F"/>
                </a:solidFill>
                <a:latin typeface="微软雅黑" panose="020B0503020204020204" pitchFamily="34" charset="-122"/>
                <a:ea typeface="微软雅黑" panose="020B0503020204020204" pitchFamily="34" charset="-122"/>
              </a:rPr>
              <a:t>谢谢观看</a:t>
            </a:r>
            <a:endParaRPr lang="zh-CN" altLang="en-US" sz="5330" b="1" dirty="0">
              <a:solidFill>
                <a:srgbClr val="0327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35145" y="3312795"/>
            <a:ext cx="3209290" cy="440055"/>
          </a:xfrm>
          <a:prstGeom prst="rect">
            <a:avLst/>
          </a:prstGeom>
          <a:noFill/>
        </p:spPr>
        <p:txBody>
          <a:bodyPr wrap="square" rtlCol="0" anchor="t">
            <a:spAutoFit/>
          </a:bodyPr>
          <a:lstStyle/>
          <a:p>
            <a:r>
              <a:rPr lang="zh-CN" altLang="en-US" sz="2265" dirty="0">
                <a:solidFill>
                  <a:srgbClr val="03277F"/>
                </a:solidFill>
                <a:latin typeface="微软雅黑" panose="020B0503020204020204" pitchFamily="34" charset="-122"/>
                <a:ea typeface="微软雅黑" panose="020B0503020204020204" pitchFamily="34" charset="-122"/>
              </a:rPr>
              <a:t>Thanks for watching</a:t>
            </a:r>
            <a:endParaRPr lang="zh-CN" altLang="en-US" sz="2265" dirty="0">
              <a:solidFill>
                <a:srgbClr val="03277F"/>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635176" y="4859814"/>
            <a:ext cx="2377018" cy="337185"/>
          </a:xfrm>
          <a:prstGeom prst="rect">
            <a:avLst/>
          </a:prstGeom>
          <a:noFill/>
        </p:spPr>
        <p:txBody>
          <a:bodyPr wrap="square" rtlCol="0" anchor="t">
            <a:spAutoFit/>
          </a:bodyPr>
          <a:lstStyle/>
          <a:p>
            <a:fld id="{D2C6E280-C3A7-491A-93AB-33D342DF46BD}" type="datetime2">
              <a:rPr lang="zh-CN" altLang="en-US" sz="1600" smtClean="0">
                <a:solidFill>
                  <a:srgbClr val="03277F"/>
                </a:solidFill>
                <a:latin typeface="微软雅黑 Light" panose="020B0502040204020203" charset="-122"/>
                <a:ea typeface="微软雅黑 Light" panose="020B0502040204020203" charset="-122"/>
                <a:cs typeface="微软雅黑 Light" panose="020B0502040204020203" charset="-122"/>
              </a:rPr>
            </a:fld>
            <a:r>
              <a:rPr lang="en-US" altLang="zh-CN" sz="1600" dirty="0">
                <a:solidFill>
                  <a:srgbClr val="03277F"/>
                </a:solidFill>
                <a:latin typeface="微软雅黑 Light" panose="020B0502040204020203" charset="-122"/>
                <a:ea typeface="微软雅黑 Light" panose="020B0502040204020203" charset="-122"/>
                <a:cs typeface="微软雅黑 Light" panose="020B0502040204020203" charset="-122"/>
              </a:rPr>
              <a:t>/</a:t>
            </a:r>
            <a:r>
              <a:rPr lang="zh-CN" altLang="en-US" sz="1600" dirty="0">
                <a:solidFill>
                  <a:srgbClr val="03277F"/>
                </a:solidFill>
                <a:latin typeface="微软雅黑 Light" panose="020B0502040204020203" charset="-122"/>
                <a:ea typeface="微软雅黑 Light" panose="020B0502040204020203" charset="-122"/>
                <a:cs typeface="微软雅黑 Light" panose="020B0502040204020203" charset="-122"/>
              </a:rPr>
              <a:t>秦炳杰</a:t>
            </a:r>
            <a:endParaRPr lang="en-US" altLang="zh-CN" sz="1600" dirty="0">
              <a:solidFill>
                <a:srgbClr val="03277F"/>
              </a:solidFill>
              <a:latin typeface="微软雅黑 Light" panose="020B0502040204020203" charset="-122"/>
              <a:ea typeface="微软雅黑 Light" panose="020B0502040204020203" charset="-122"/>
              <a:cs typeface="微软雅黑 Light" panose="020B0502040204020203" charset="-122"/>
            </a:endParaRPr>
          </a:p>
        </p:txBody>
      </p:sp>
      <p:sp>
        <p:nvSpPr>
          <p:cNvPr id="12" name="文本框 11"/>
          <p:cNvSpPr txBox="1"/>
          <p:nvPr/>
        </p:nvSpPr>
        <p:spPr>
          <a:xfrm>
            <a:off x="620706" y="6076212"/>
            <a:ext cx="3015873" cy="275590"/>
          </a:xfrm>
          <a:prstGeom prst="rect">
            <a:avLst/>
          </a:prstGeom>
          <a:noFill/>
        </p:spPr>
        <p:txBody>
          <a:bodyPr wrap="square" rtlCol="0" anchor="t">
            <a:spAutoFit/>
          </a:bodyPr>
          <a:lstStyle/>
          <a:p>
            <a:r>
              <a:rPr lang="en-US" altLang="zh-CN" sz="1200" dirty="0">
                <a:solidFill>
                  <a:srgbClr val="03277F"/>
                </a:solidFill>
                <a:latin typeface="微软雅黑 Light" panose="020B0502040204020203" charset="-122"/>
                <a:ea typeface="微软雅黑 Light" panose="020B0502040204020203" charset="-122"/>
                <a:cs typeface="微软雅黑 Light" panose="020B0502040204020203" charset="-122"/>
              </a:rPr>
              <a:t>www.tophant.com</a:t>
            </a:r>
            <a:endParaRPr lang="en-US" altLang="zh-CN" sz="1200" dirty="0">
              <a:solidFill>
                <a:srgbClr val="03277F"/>
              </a:solidFill>
              <a:latin typeface="微软雅黑 Light" panose="020B0502040204020203" charset="-122"/>
              <a:ea typeface="微软雅黑 Light" panose="020B0502040204020203" charset="-122"/>
              <a:cs typeface="微软雅黑 Light" panose="020B0502040204020203"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5800" y="367187"/>
            <a:ext cx="2418213" cy="440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492500" y="289560"/>
            <a:ext cx="4551045" cy="621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分享介绍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67" name="圆角矩形 66"/>
          <p:cNvSpPr/>
          <p:nvPr>
            <p:custDataLst>
              <p:tags r:id="rId1"/>
            </p:custDataLst>
          </p:nvPr>
        </p:nvSpPr>
        <p:spPr>
          <a:xfrm>
            <a:off x="8951789"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68" name="直接连接符 67"/>
          <p:cNvCxnSpPr/>
          <p:nvPr>
            <p:custDataLst>
              <p:tags r:id="rId2"/>
            </p:custDataLst>
          </p:nvPr>
        </p:nvCxnSpPr>
        <p:spPr>
          <a:xfrm>
            <a:off x="10960885"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69" name="同侧圆角矩形 68"/>
          <p:cNvSpPr/>
          <p:nvPr>
            <p:custDataLst>
              <p:tags r:id="rId3"/>
            </p:custDataLst>
          </p:nvPr>
        </p:nvSpPr>
        <p:spPr>
          <a:xfrm>
            <a:off x="8945767" y="1980565"/>
            <a:ext cx="2306433" cy="837813"/>
          </a:xfrm>
          <a:prstGeom prst="round2SameRect">
            <a:avLst>
              <a:gd name="adj1" fmla="val 18444"/>
              <a:gd name="adj2" fmla="val 0"/>
            </a:avLst>
          </a:prstGeom>
          <a:gradFill>
            <a:gsLst>
              <a:gs pos="5000">
                <a:srgbClr val="026CD4">
                  <a:lumMod val="20000"/>
                  <a:lumOff val="80000"/>
                </a:srgbClr>
              </a:gs>
              <a:gs pos="100000">
                <a:srgbClr val="008BFF"/>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70" name="文本框 69"/>
          <p:cNvSpPr txBox="1"/>
          <p:nvPr>
            <p:custDataLst>
              <p:tags r:id="rId4"/>
            </p:custDataLst>
          </p:nvPr>
        </p:nvSpPr>
        <p:spPr>
          <a:xfrm>
            <a:off x="9079004"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甲方视角</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71" name="文本框 70"/>
          <p:cNvSpPr txBox="1"/>
          <p:nvPr>
            <p:custDataLst>
              <p:tags r:id="rId5"/>
            </p:custDataLst>
          </p:nvPr>
        </p:nvSpPr>
        <p:spPr>
          <a:xfrm>
            <a:off x="8996954" y="2019708"/>
            <a:ext cx="1473136" cy="843835"/>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价值</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72" name="文本框 71"/>
          <p:cNvSpPr txBox="1"/>
          <p:nvPr>
            <p:custDataLst>
              <p:tags r:id="rId6"/>
            </p:custDataLst>
          </p:nvPr>
        </p:nvSpPr>
        <p:spPr>
          <a:xfrm>
            <a:off x="9123416" y="3676516"/>
            <a:ext cx="1913497" cy="1247311"/>
          </a:xfrm>
          <a:prstGeom prst="rect">
            <a:avLst/>
          </a:prstGeom>
          <a:noFill/>
        </p:spPr>
        <p:txBody>
          <a:bodyPr wrap="square" rtlCol="0">
            <a:normAutofit/>
          </a:bodyPr>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甲方痛点</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隐藏需求</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p:txBody>
      </p:sp>
      <p:pic>
        <p:nvPicPr>
          <p:cNvPr id="29" name="图片 28" descr="343538343130363b343538383237393bd7cabdf0"/>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0544613" y="2079928"/>
            <a:ext cx="537465" cy="537465"/>
          </a:xfrm>
          <a:prstGeom prst="rect">
            <a:avLst/>
          </a:prstGeom>
        </p:spPr>
      </p:pic>
      <p:sp>
        <p:nvSpPr>
          <p:cNvPr id="31" name="圆角矩形 30"/>
          <p:cNvSpPr/>
          <p:nvPr>
            <p:custDataLst>
              <p:tags r:id="rId10"/>
            </p:custDataLst>
          </p:nvPr>
        </p:nvSpPr>
        <p:spPr>
          <a:xfrm>
            <a:off x="1050899"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32" name="直接连接符 31"/>
          <p:cNvCxnSpPr/>
          <p:nvPr>
            <p:custDataLst>
              <p:tags r:id="rId11"/>
            </p:custDataLst>
          </p:nvPr>
        </p:nvCxnSpPr>
        <p:spPr>
          <a:xfrm>
            <a:off x="3059995"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54" name="同侧圆角矩形 53"/>
          <p:cNvSpPr/>
          <p:nvPr>
            <p:custDataLst>
              <p:tags r:id="rId12"/>
            </p:custDataLst>
          </p:nvPr>
        </p:nvSpPr>
        <p:spPr>
          <a:xfrm>
            <a:off x="1044877" y="1980565"/>
            <a:ext cx="2306433" cy="837813"/>
          </a:xfrm>
          <a:prstGeom prst="round2SameRect">
            <a:avLst>
              <a:gd name="adj1" fmla="val 18444"/>
              <a:gd name="adj2" fmla="val 0"/>
            </a:avLst>
          </a:prstGeom>
          <a:gradFill>
            <a:gsLst>
              <a:gs pos="5000">
                <a:srgbClr val="026CD4">
                  <a:lumMod val="20000"/>
                  <a:lumOff val="80000"/>
                </a:srgbClr>
              </a:gs>
              <a:gs pos="100000">
                <a:srgbClr val="63B8F1"/>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55" name="文本框 54"/>
          <p:cNvSpPr txBox="1"/>
          <p:nvPr>
            <p:custDataLst>
              <p:tags r:id="rId13"/>
            </p:custDataLst>
          </p:nvPr>
        </p:nvSpPr>
        <p:spPr>
          <a:xfrm>
            <a:off x="1178114"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秦炳杰</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34" name="文本框 33"/>
          <p:cNvSpPr txBox="1"/>
          <p:nvPr>
            <p:custDataLst>
              <p:tags r:id="rId14"/>
            </p:custDataLst>
          </p:nvPr>
        </p:nvSpPr>
        <p:spPr>
          <a:xfrm>
            <a:off x="1161554" y="2058851"/>
            <a:ext cx="1473136" cy="802434"/>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个人</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57" name="文本框 56"/>
          <p:cNvSpPr txBox="1"/>
          <p:nvPr>
            <p:custDataLst>
              <p:tags r:id="rId15"/>
            </p:custDataLst>
          </p:nvPr>
        </p:nvSpPr>
        <p:spPr>
          <a:xfrm>
            <a:off x="1222527" y="3676516"/>
            <a:ext cx="1913497" cy="1247311"/>
          </a:xfrm>
          <a:prstGeom prst="rect">
            <a:avLst/>
          </a:prstGeom>
          <a:noFill/>
        </p:spPr>
        <p:txBody>
          <a:bodyPr wrap="square" rtlCol="0">
            <a:normAutofit/>
          </a:bodyPr>
          <a:p>
            <a:pPr algn="ctr" fontAlgn="auto">
              <a:lnSpc>
                <a:spcPct val="130000"/>
              </a:lnSpc>
              <a:spcAft>
                <a:spcPts val="1000"/>
              </a:spcAft>
            </a:pPr>
            <a:r>
              <a:rPr lang="en-US" altLang="zh-CN"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rPr>
              <a:t>年甲方安全工作经验</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5" name="图片 34" descr="343538343130363b343538383238373bd2f4c1bf"/>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2634690" y="2111544"/>
            <a:ext cx="546498" cy="546498"/>
          </a:xfrm>
          <a:prstGeom prst="rect">
            <a:avLst/>
          </a:prstGeom>
        </p:spPr>
      </p:pic>
      <p:sp>
        <p:nvSpPr>
          <p:cNvPr id="60" name="圆角矩形 59"/>
          <p:cNvSpPr/>
          <p:nvPr>
            <p:custDataLst>
              <p:tags r:id="rId19"/>
            </p:custDataLst>
          </p:nvPr>
        </p:nvSpPr>
        <p:spPr>
          <a:xfrm>
            <a:off x="5001344"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61" name="直接连接符 60"/>
          <p:cNvCxnSpPr/>
          <p:nvPr>
            <p:custDataLst>
              <p:tags r:id="rId20"/>
            </p:custDataLst>
          </p:nvPr>
        </p:nvCxnSpPr>
        <p:spPr>
          <a:xfrm>
            <a:off x="7010440"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62" name="同侧圆角矩形 61"/>
          <p:cNvSpPr/>
          <p:nvPr>
            <p:custDataLst>
              <p:tags r:id="rId21"/>
            </p:custDataLst>
          </p:nvPr>
        </p:nvSpPr>
        <p:spPr>
          <a:xfrm>
            <a:off x="4995322" y="1980565"/>
            <a:ext cx="2306433" cy="837813"/>
          </a:xfrm>
          <a:prstGeom prst="round2SameRect">
            <a:avLst>
              <a:gd name="adj1" fmla="val 18444"/>
              <a:gd name="adj2" fmla="val 0"/>
            </a:avLst>
          </a:prstGeom>
          <a:gradFill>
            <a:gsLst>
              <a:gs pos="5000">
                <a:srgbClr val="026CD4">
                  <a:lumMod val="20000"/>
                  <a:lumOff val="80000"/>
                </a:srgbClr>
              </a:gs>
              <a:gs pos="100000">
                <a:srgbClr val="007ADD">
                  <a:lumMod val="60000"/>
                  <a:lumOff val="40000"/>
                </a:srgbClr>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6" name="文本框 35"/>
          <p:cNvSpPr txBox="1"/>
          <p:nvPr>
            <p:custDataLst>
              <p:tags r:id="rId22"/>
            </p:custDataLst>
          </p:nvPr>
        </p:nvSpPr>
        <p:spPr>
          <a:xfrm>
            <a:off x="5128559"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企业安全建设</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64" name="文本框 63"/>
          <p:cNvSpPr txBox="1"/>
          <p:nvPr>
            <p:custDataLst>
              <p:tags r:id="rId23"/>
            </p:custDataLst>
          </p:nvPr>
        </p:nvSpPr>
        <p:spPr>
          <a:xfrm>
            <a:off x="5110493" y="2058851"/>
            <a:ext cx="1473136" cy="795659"/>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内容</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65" name="文本框 64"/>
          <p:cNvSpPr txBox="1"/>
          <p:nvPr>
            <p:custDataLst>
              <p:tags r:id="rId24"/>
            </p:custDataLst>
          </p:nvPr>
        </p:nvSpPr>
        <p:spPr>
          <a:xfrm>
            <a:off x="5172971" y="3676516"/>
            <a:ext cx="1913497" cy="1247311"/>
          </a:xfrm>
          <a:prstGeom prst="rect">
            <a:avLst/>
          </a:prstGeom>
          <a:noFill/>
        </p:spPr>
        <p:txBody>
          <a:bodyPr wrap="square" rtlCol="0">
            <a:normAutofit/>
          </a:bodyPr>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完整的企业安全体系建设方法论</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p:txBody>
      </p:sp>
      <p:pic>
        <p:nvPicPr>
          <p:cNvPr id="46" name="图片 45" descr="343538343130363b343538383238393bc1b4bdd3"/>
          <p:cNvPicPr>
            <a:picLocks noChangeAspect="1"/>
          </p:cNvPicPr>
          <p:nvPr>
            <p:custDataLst>
              <p:tags r:id="rId25"/>
            </p:custDataLst>
          </p:nvPr>
        </p:nvPicPr>
        <p:blipFill>
          <a:blip r:embed="rId26">
            <a:extLst>
              <a:ext uri="{96DAC541-7B7A-43D3-8B79-37D633B846F1}">
                <asvg:svgBlip xmlns:asvg="http://schemas.microsoft.com/office/drawing/2016/SVG/main" r:embed="rId27"/>
              </a:ext>
            </a:extLst>
          </a:blip>
          <a:stretch>
            <a:fillRect/>
          </a:stretch>
        </p:blipFill>
        <p:spPr>
          <a:xfrm>
            <a:off x="6582124" y="2079928"/>
            <a:ext cx="549509" cy="5495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Part02</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148965"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企业安全需求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85" name="Freeform 3256"/>
          <p:cNvSpPr/>
          <p:nvPr>
            <p:custDataLst>
              <p:tags r:id="rId1"/>
            </p:custDataLst>
          </p:nvPr>
        </p:nvSpPr>
        <p:spPr bwMode="auto">
          <a:xfrm rot="5400000">
            <a:off x="2101850"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5" name="圆角矩形 4"/>
          <p:cNvSpPr/>
          <p:nvPr>
            <p:custDataLst>
              <p:tags r:id="rId2"/>
            </p:custDataLst>
          </p:nvPr>
        </p:nvSpPr>
        <p:spPr>
          <a:xfrm>
            <a:off x="1468120" y="3446780"/>
            <a:ext cx="1499870" cy="2134235"/>
          </a:xfrm>
          <a:prstGeom prst="roundRect">
            <a:avLst/>
          </a:prstGeom>
          <a:noFill/>
          <a:ln w="38100">
            <a:solidFill>
              <a:srgbClr val="3366FE">
                <a:shade val="50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4" name="Freeform 3256"/>
          <p:cNvSpPr/>
          <p:nvPr>
            <p:custDataLst>
              <p:tags r:id="rId3"/>
            </p:custDataLst>
          </p:nvPr>
        </p:nvSpPr>
        <p:spPr bwMode="auto">
          <a:xfrm>
            <a:off x="3022600"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3" name="八边形 12"/>
          <p:cNvSpPr/>
          <p:nvPr>
            <p:custDataLst>
              <p:tags r:id="rId4"/>
            </p:custDataLst>
          </p:nvPr>
        </p:nvSpPr>
        <p:spPr>
          <a:xfrm>
            <a:off x="2078990" y="5435600"/>
            <a:ext cx="278130" cy="278130"/>
          </a:xfrm>
          <a:prstGeom prst="octagon">
            <a:avLst/>
          </a:prstGeom>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6" name="八边形 5"/>
          <p:cNvSpPr/>
          <p:nvPr>
            <p:custDataLst>
              <p:tags r:id="rId5"/>
            </p:custDataLst>
          </p:nvPr>
        </p:nvSpPr>
        <p:spPr>
          <a:xfrm>
            <a:off x="1656715" y="1788795"/>
            <a:ext cx="1122680" cy="1122680"/>
          </a:xfrm>
          <a:prstGeom prst="octagon">
            <a:avLst/>
          </a:prstGeom>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9" name="八边形 8"/>
          <p:cNvSpPr/>
          <p:nvPr>
            <p:custDataLst>
              <p:tags r:id="rId6"/>
            </p:custDataLst>
          </p:nvPr>
        </p:nvSpPr>
        <p:spPr>
          <a:xfrm>
            <a:off x="176212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8" name="图片 57" descr="343435383036303b343532343135383bcfeec4bfd0adb5f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974850" y="2106930"/>
            <a:ext cx="485775" cy="485775"/>
          </a:xfrm>
          <a:prstGeom prst="rect">
            <a:avLst/>
          </a:prstGeom>
        </p:spPr>
      </p:pic>
      <p:sp>
        <p:nvSpPr>
          <p:cNvPr id="68" name="文本框 67"/>
          <p:cNvSpPr txBox="1"/>
          <p:nvPr>
            <p:custDataLst>
              <p:tags r:id="rId10"/>
            </p:custDataLst>
          </p:nvPr>
        </p:nvSpPr>
        <p:spPr>
          <a:xfrm>
            <a:off x="1477010" y="4161790"/>
            <a:ext cx="1478915" cy="1260475"/>
          </a:xfrm>
          <a:prstGeom prst="rect">
            <a:avLst/>
          </a:prstGeom>
          <a:noFill/>
        </p:spPr>
        <p:txBody>
          <a:bodyPr wrap="square" rtlCol="0">
            <a:normAutofit/>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主机安全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9" name="文本框 68"/>
          <p:cNvSpPr txBox="1"/>
          <p:nvPr>
            <p:custDataLst>
              <p:tags r:id="rId11"/>
            </p:custDataLst>
          </p:nvPr>
        </p:nvSpPr>
        <p:spPr>
          <a:xfrm>
            <a:off x="1476375" y="3641090"/>
            <a:ext cx="1546225" cy="442595"/>
          </a:xfrm>
          <a:prstGeom prst="rect">
            <a:avLst/>
          </a:prstGeom>
          <a:noFill/>
        </p:spPr>
        <p:txBody>
          <a:bodyPr wrap="square" bIns="0" rtlCol="0" anchor="ctr" anchorCtr="0">
            <a:noAutofit/>
          </a:bodyPr>
          <a:p>
            <a:pPr algn="ctr">
              <a:lnSpc>
                <a:spcPct val="150000"/>
              </a:lnSpc>
            </a:pPr>
            <a:r>
              <a:rPr lang="en-US" altLang="zh-CN"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IT</a:t>
            </a:r>
            <a:r>
              <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化建设</a:t>
            </a:r>
            <a:endPar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19" name="Freeform 3256"/>
          <p:cNvSpPr/>
          <p:nvPr>
            <p:custDataLst>
              <p:tags r:id="rId12"/>
            </p:custDataLst>
          </p:nvPr>
        </p:nvSpPr>
        <p:spPr bwMode="auto">
          <a:xfrm rot="5400000">
            <a:off x="4634865" y="2917825"/>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13"/>
            </p:custDataLst>
          </p:nvPr>
        </p:nvSpPr>
        <p:spPr>
          <a:xfrm>
            <a:off x="4004310" y="3443605"/>
            <a:ext cx="1493520" cy="2134235"/>
          </a:xfrm>
          <a:prstGeom prst="roundRect">
            <a:avLst/>
          </a:prstGeom>
          <a:noFill/>
          <a:ln w="38100">
            <a:solidFill>
              <a:srgbClr val="20E4F9">
                <a:lumMod val="75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1" name="八边形 20"/>
          <p:cNvSpPr/>
          <p:nvPr>
            <p:custDataLst>
              <p:tags r:id="rId14"/>
            </p:custDataLst>
          </p:nvPr>
        </p:nvSpPr>
        <p:spPr>
          <a:xfrm>
            <a:off x="4612005" y="5466715"/>
            <a:ext cx="278130" cy="278130"/>
          </a:xfrm>
          <a:prstGeom prst="octagon">
            <a:avLst/>
          </a:prstGeom>
          <a:solidFill>
            <a:srgbClr val="20E4F9">
              <a:lumMod val="75000"/>
            </a:srgbClr>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2" name="Freeform 3256"/>
          <p:cNvSpPr/>
          <p:nvPr>
            <p:custDataLst>
              <p:tags r:id="rId15"/>
            </p:custDataLst>
          </p:nvPr>
        </p:nvSpPr>
        <p:spPr bwMode="auto">
          <a:xfrm>
            <a:off x="5539740" y="2203450"/>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7" name="八边形 16"/>
          <p:cNvSpPr/>
          <p:nvPr>
            <p:custDataLst>
              <p:tags r:id="rId16"/>
            </p:custDataLst>
          </p:nvPr>
        </p:nvSpPr>
        <p:spPr>
          <a:xfrm>
            <a:off x="4189730" y="1788795"/>
            <a:ext cx="1122680" cy="1122680"/>
          </a:xfrm>
          <a:prstGeom prst="octagon">
            <a:avLst/>
          </a:prstGeom>
          <a:solidFill>
            <a:srgbClr val="20E4F9">
              <a:lumMod val="75000"/>
            </a:srgbClr>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八边形 17"/>
          <p:cNvSpPr/>
          <p:nvPr>
            <p:custDataLst>
              <p:tags r:id="rId17"/>
            </p:custDataLst>
          </p:nvPr>
        </p:nvSpPr>
        <p:spPr>
          <a:xfrm>
            <a:off x="429514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6" name="图片 55" descr="343435383036303b343532343135353bb9dcc0edbfd8d6c6"/>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507865" y="2106930"/>
            <a:ext cx="485775" cy="485775"/>
          </a:xfrm>
          <a:prstGeom prst="rect">
            <a:avLst/>
          </a:prstGeom>
        </p:spPr>
      </p:pic>
      <p:sp>
        <p:nvSpPr>
          <p:cNvPr id="70" name="文本框 69"/>
          <p:cNvSpPr txBox="1"/>
          <p:nvPr>
            <p:custDataLst>
              <p:tags r:id="rId21"/>
            </p:custDataLst>
          </p:nvPr>
        </p:nvSpPr>
        <p:spPr>
          <a:xfrm>
            <a:off x="3973195" y="4243705"/>
            <a:ext cx="1569720" cy="1222375"/>
          </a:xfrm>
          <a:prstGeom prst="rect">
            <a:avLst/>
          </a:prstGeom>
          <a:noFill/>
        </p:spPr>
        <p:txBody>
          <a:bodyPr wrap="square" rtlCol="0">
            <a:normAutofit lnSpcReduction="20000"/>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应用安全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1" name="文本框 70"/>
          <p:cNvSpPr txBox="1"/>
          <p:nvPr>
            <p:custDataLst>
              <p:tags r:id="rId22"/>
            </p:custDataLst>
          </p:nvPr>
        </p:nvSpPr>
        <p:spPr>
          <a:xfrm>
            <a:off x="3977640" y="3637915"/>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互联网</a:t>
            </a:r>
            <a:r>
              <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a:t>
            </a:r>
            <a:endPar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26" name="Freeform 3256"/>
          <p:cNvSpPr/>
          <p:nvPr>
            <p:custDataLst>
              <p:tags r:id="rId23"/>
            </p:custDataLst>
          </p:nvPr>
        </p:nvSpPr>
        <p:spPr bwMode="auto">
          <a:xfrm rot="5400000">
            <a:off x="7152005"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7" name="圆角矩形 26"/>
          <p:cNvSpPr/>
          <p:nvPr>
            <p:custDataLst>
              <p:tags r:id="rId24"/>
            </p:custDataLst>
          </p:nvPr>
        </p:nvSpPr>
        <p:spPr>
          <a:xfrm>
            <a:off x="6517640" y="3446780"/>
            <a:ext cx="1501140" cy="2134235"/>
          </a:xfrm>
          <a:prstGeom prst="roundRect">
            <a:avLst/>
          </a:prstGeom>
          <a:noFill/>
          <a:ln w="38100">
            <a:solidFill>
              <a:srgbClr val="AAE20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8" name="八边形 27"/>
          <p:cNvSpPr/>
          <p:nvPr>
            <p:custDataLst>
              <p:tags r:id="rId25"/>
            </p:custDataLst>
          </p:nvPr>
        </p:nvSpPr>
        <p:spPr>
          <a:xfrm>
            <a:off x="7129145" y="5469890"/>
            <a:ext cx="278130" cy="278130"/>
          </a:xfrm>
          <a:prstGeom prst="octagon">
            <a:avLst/>
          </a:prstGeom>
          <a:solidFill>
            <a:srgbClr val="AAE20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9" name="Freeform 3256"/>
          <p:cNvSpPr/>
          <p:nvPr>
            <p:custDataLst>
              <p:tags r:id="rId26"/>
            </p:custDataLst>
          </p:nvPr>
        </p:nvSpPr>
        <p:spPr bwMode="auto">
          <a:xfrm>
            <a:off x="8065135"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4" name="八边形 23"/>
          <p:cNvSpPr/>
          <p:nvPr>
            <p:custDataLst>
              <p:tags r:id="rId27"/>
            </p:custDataLst>
          </p:nvPr>
        </p:nvSpPr>
        <p:spPr>
          <a:xfrm>
            <a:off x="6706870" y="1788795"/>
            <a:ext cx="1122680" cy="1122680"/>
          </a:xfrm>
          <a:prstGeom prst="octagon">
            <a:avLst/>
          </a:prstGeom>
          <a:solidFill>
            <a:srgbClr val="AAE20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5" name="八边形 24"/>
          <p:cNvSpPr/>
          <p:nvPr>
            <p:custDataLst>
              <p:tags r:id="rId28"/>
            </p:custDataLst>
          </p:nvPr>
        </p:nvSpPr>
        <p:spPr>
          <a:xfrm>
            <a:off x="681228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9" name="图片 58" descr="343435383036303b343532343136323bcfeec4bfc9fac3fcd6dcc6da"/>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7025005" y="2106930"/>
            <a:ext cx="485775" cy="485775"/>
          </a:xfrm>
          <a:prstGeom prst="rect">
            <a:avLst/>
          </a:prstGeom>
        </p:spPr>
      </p:pic>
      <p:sp>
        <p:nvSpPr>
          <p:cNvPr id="72" name="文本框 71"/>
          <p:cNvSpPr txBox="1"/>
          <p:nvPr>
            <p:custDataLst>
              <p:tags r:id="rId32"/>
            </p:custDataLst>
          </p:nvPr>
        </p:nvSpPr>
        <p:spPr>
          <a:xfrm>
            <a:off x="6591935" y="3999230"/>
            <a:ext cx="1344295" cy="1021080"/>
          </a:xfrm>
          <a:prstGeom prst="rect">
            <a:avLst/>
          </a:prstGeom>
          <a:noFill/>
        </p:spPr>
        <p:txBody>
          <a:bodyPr wrap="square" rtlCol="0">
            <a:noAutofit/>
          </a:bodyPr>
          <a:p>
            <a:pPr algn="ctr" fontAlgn="auto">
              <a:lnSpc>
                <a:spcPct val="130000"/>
              </a:lnSpc>
              <a:spcBef>
                <a:spcPts val="0"/>
              </a:spcBef>
              <a:spcAft>
                <a:spcPts val="1000"/>
              </a:spcAft>
            </a:pP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数据安全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业务</a:t>
            </a: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3" name="文本框 72"/>
          <p:cNvSpPr txBox="1"/>
          <p:nvPr>
            <p:custDataLst>
              <p:tags r:id="rId33"/>
            </p:custDataLst>
          </p:nvPr>
        </p:nvSpPr>
        <p:spPr>
          <a:xfrm>
            <a:off x="6494780" y="3641090"/>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黑灰产</a:t>
            </a:r>
            <a:endPar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33" name="Freeform 3256"/>
          <p:cNvSpPr/>
          <p:nvPr>
            <p:custDataLst>
              <p:tags r:id="rId34"/>
            </p:custDataLst>
          </p:nvPr>
        </p:nvSpPr>
        <p:spPr bwMode="auto">
          <a:xfrm rot="5400000">
            <a:off x="9677400" y="291719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FCB14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34" name="圆角矩形 33"/>
          <p:cNvSpPr/>
          <p:nvPr>
            <p:custDataLst>
              <p:tags r:id="rId35"/>
            </p:custDataLst>
          </p:nvPr>
        </p:nvSpPr>
        <p:spPr>
          <a:xfrm>
            <a:off x="9048115" y="3442970"/>
            <a:ext cx="1491615" cy="2134235"/>
          </a:xfrm>
          <a:prstGeom prst="roundRect">
            <a:avLst/>
          </a:prstGeom>
          <a:noFill/>
          <a:ln w="38100">
            <a:solidFill>
              <a:srgbClr val="FCB14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5" name="八边形 34"/>
          <p:cNvSpPr/>
          <p:nvPr>
            <p:custDataLst>
              <p:tags r:id="rId36"/>
            </p:custDataLst>
          </p:nvPr>
        </p:nvSpPr>
        <p:spPr>
          <a:xfrm>
            <a:off x="9654540" y="5466080"/>
            <a:ext cx="278130" cy="278130"/>
          </a:xfrm>
          <a:prstGeom prst="octagon">
            <a:avLst/>
          </a:prstGeom>
          <a:solidFill>
            <a:srgbClr val="FCB14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1" name="八边形 30"/>
          <p:cNvSpPr/>
          <p:nvPr>
            <p:custDataLst>
              <p:tags r:id="rId37"/>
            </p:custDataLst>
          </p:nvPr>
        </p:nvSpPr>
        <p:spPr>
          <a:xfrm>
            <a:off x="9232265" y="1788795"/>
            <a:ext cx="1122680" cy="1122680"/>
          </a:xfrm>
          <a:prstGeom prst="octagon">
            <a:avLst/>
          </a:prstGeom>
          <a:solidFill>
            <a:srgbClr val="FCB14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2" name="八边形 31"/>
          <p:cNvSpPr/>
          <p:nvPr>
            <p:custDataLst>
              <p:tags r:id="rId38"/>
            </p:custDataLst>
          </p:nvPr>
        </p:nvSpPr>
        <p:spPr>
          <a:xfrm>
            <a:off x="933767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60" name="图片 59" descr="343435383036303b343532343136343bcfeec4bfb7b6cea7"/>
          <p:cNvPicPr>
            <a:picLocks noChangeAspect="1"/>
          </p:cNvPicPr>
          <p:nvPr>
            <p:custDataLst>
              <p:tags r:id="rId39"/>
            </p:custDataLst>
          </p:nvPr>
        </p:nvPicPr>
        <p:blipFill>
          <a:blip r:embed="rId40">
            <a:extLst>
              <a:ext uri="{96DAC541-7B7A-43D3-8B79-37D633B846F1}">
                <asvg:svgBlip xmlns:asvg="http://schemas.microsoft.com/office/drawing/2016/SVG/main" r:embed="rId41"/>
              </a:ext>
            </a:extLst>
          </a:blip>
          <a:stretch>
            <a:fillRect/>
          </a:stretch>
        </p:blipFill>
        <p:spPr>
          <a:xfrm>
            <a:off x="9550400" y="2106930"/>
            <a:ext cx="485775" cy="485775"/>
          </a:xfrm>
          <a:prstGeom prst="rect">
            <a:avLst/>
          </a:prstGeom>
        </p:spPr>
      </p:pic>
      <p:sp>
        <p:nvSpPr>
          <p:cNvPr id="74" name="文本框 73"/>
          <p:cNvSpPr txBox="1"/>
          <p:nvPr>
            <p:custDataLst>
              <p:tags r:id="rId42"/>
            </p:custDataLst>
          </p:nvPr>
        </p:nvSpPr>
        <p:spPr>
          <a:xfrm>
            <a:off x="9030335" y="4502785"/>
            <a:ext cx="1557020" cy="967105"/>
          </a:xfrm>
          <a:prstGeom prst="rect">
            <a:avLst/>
          </a:prstGeom>
          <a:noFill/>
        </p:spPr>
        <p:txBody>
          <a:bodyPr wrap="square" rtlCol="0">
            <a:noAutofit/>
          </a:bodyPr>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《网络安全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法》</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合规</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5" name="文本框 74"/>
          <p:cNvSpPr txBox="1"/>
          <p:nvPr>
            <p:custDataLst>
              <p:tags r:id="rId43"/>
            </p:custDataLst>
          </p:nvPr>
        </p:nvSpPr>
        <p:spPr>
          <a:xfrm>
            <a:off x="9011920" y="3529965"/>
            <a:ext cx="1546225" cy="576580"/>
          </a:xfrm>
          <a:prstGeom prst="rect">
            <a:avLst/>
          </a:prstGeom>
          <a:noFill/>
        </p:spPr>
        <p:txBody>
          <a:bodyPr wrap="square" bIns="0" rtlCol="0" anchor="ctr" anchorCtr="0">
            <a:noAutofit/>
          </a:bodyPr>
          <a:p>
            <a:pPr algn="ctr">
              <a:lnSpc>
                <a:spcPct val="150000"/>
              </a:lnSpc>
            </a:pPr>
            <a:r>
              <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法律法规</a:t>
            </a:r>
            <a:endPar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07645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化建设</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descr="6f0ae2aea9ac2198d7d1c1aed8bc973c"/>
          <p:cNvPicPr>
            <a:picLocks noChangeAspect="1"/>
          </p:cNvPicPr>
          <p:nvPr/>
        </p:nvPicPr>
        <p:blipFill>
          <a:blip r:embed="rId1"/>
          <a:stretch>
            <a:fillRect/>
          </a:stretch>
        </p:blipFill>
        <p:spPr>
          <a:xfrm>
            <a:off x="1689100" y="1562735"/>
            <a:ext cx="2364105" cy="1918335"/>
          </a:xfrm>
          <a:prstGeom prst="rect">
            <a:avLst/>
          </a:prstGeom>
        </p:spPr>
      </p:pic>
      <p:pic>
        <p:nvPicPr>
          <p:cNvPr id="6" name="图片 5" descr="aa36bb330d8f8cd2534c943b8da50c5c"/>
          <p:cNvPicPr>
            <a:picLocks noChangeAspect="1"/>
          </p:cNvPicPr>
          <p:nvPr/>
        </p:nvPicPr>
        <p:blipFill>
          <a:blip r:embed="rId2"/>
          <a:stretch>
            <a:fillRect/>
          </a:stretch>
        </p:blipFill>
        <p:spPr>
          <a:xfrm>
            <a:off x="1746250" y="3927475"/>
            <a:ext cx="2130425" cy="1804035"/>
          </a:xfrm>
          <a:prstGeom prst="rect">
            <a:avLst/>
          </a:prstGeom>
        </p:spPr>
      </p:pic>
      <p:pic>
        <p:nvPicPr>
          <p:cNvPr id="9" name="图片 8" descr="5adb94b75acd3b0e4b6481dd8223c534"/>
          <p:cNvPicPr>
            <a:picLocks noChangeAspect="1"/>
          </p:cNvPicPr>
          <p:nvPr/>
        </p:nvPicPr>
        <p:blipFill>
          <a:blip r:embed="rId3"/>
          <a:stretch>
            <a:fillRect/>
          </a:stretch>
        </p:blipFill>
        <p:spPr>
          <a:xfrm>
            <a:off x="8219440" y="2032000"/>
            <a:ext cx="1931670" cy="1295400"/>
          </a:xfrm>
          <a:prstGeom prst="rect">
            <a:avLst/>
          </a:prstGeom>
        </p:spPr>
      </p:pic>
      <p:sp>
        <p:nvSpPr>
          <p:cNvPr id="10" name="文本框 9"/>
          <p:cNvSpPr txBox="1"/>
          <p:nvPr/>
        </p:nvSpPr>
        <p:spPr>
          <a:xfrm>
            <a:off x="1800860" y="2157095"/>
            <a:ext cx="2075815" cy="3263900"/>
          </a:xfrm>
          <a:prstGeom prst="rect">
            <a:avLst/>
          </a:prstGeom>
          <a:noFill/>
        </p:spPr>
        <p:txBody>
          <a:bodyPr wrap="square" rtlCol="0">
            <a:noAutofit/>
          </a:bodyPr>
          <a:p>
            <a:r>
              <a:rPr lang="en-US" altLang="zh-CN" sz="3200" b="1">
                <a:solidFill>
                  <a:srgbClr val="FF0000"/>
                </a:solidFill>
                <a:latin typeface="微软雅黑" panose="020B0503020204020204" pitchFamily="34" charset="-122"/>
                <a:ea typeface="微软雅黑" panose="020B0503020204020204" pitchFamily="34" charset="-122"/>
              </a:rPr>
              <a:t>windows</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 </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C/S</a:t>
            </a:r>
            <a:endParaRPr lang="en-US" altLang="zh-CN" sz="32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879465" y="2371090"/>
            <a:ext cx="2475230" cy="784860"/>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电脑病毒</a:t>
            </a:r>
            <a:endParaRPr lang="zh-CN" altLang="en-US" sz="4000" b="1">
              <a:solidFill>
                <a:srgbClr val="1908FC"/>
              </a:solidFill>
              <a:latin typeface="微软雅黑" panose="020B0503020204020204" pitchFamily="34" charset="-122"/>
              <a:ea typeface="微软雅黑" panose="020B0503020204020204" pitchFamily="34" charset="-122"/>
            </a:endParaRPr>
          </a:p>
        </p:txBody>
      </p:sp>
      <p:pic>
        <p:nvPicPr>
          <p:cNvPr id="12" name="图片 11" descr="d5dd30a37483aed230ca3b0e1edc7417"/>
          <p:cNvPicPr>
            <a:picLocks noChangeAspect="1"/>
          </p:cNvPicPr>
          <p:nvPr/>
        </p:nvPicPr>
        <p:blipFill>
          <a:blip r:embed="rId4"/>
          <a:stretch>
            <a:fillRect/>
          </a:stretch>
        </p:blipFill>
        <p:spPr>
          <a:xfrm>
            <a:off x="7802245" y="3548380"/>
            <a:ext cx="2765425" cy="2765425"/>
          </a:xfrm>
          <a:prstGeom prst="rect">
            <a:avLst/>
          </a:prstGeom>
        </p:spPr>
      </p:pic>
      <p:sp>
        <p:nvSpPr>
          <p:cNvPr id="13" name="Object 11" descr="preencoded.png"/>
          <p:cNvSpPr/>
          <p:nvPr>
            <p:custDataLst>
              <p:tags r:id="rId5"/>
            </p:custDataLst>
          </p:nvPr>
        </p:nvSpPr>
        <p:spPr>
          <a:xfrm>
            <a:off x="1445260" y="1549400"/>
            <a:ext cx="2731770" cy="439356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4" name="Object 11" descr="preencoded.png"/>
          <p:cNvSpPr/>
          <p:nvPr>
            <p:custDataLst>
              <p:tags r:id="rId6"/>
            </p:custDataLst>
          </p:nvPr>
        </p:nvSpPr>
        <p:spPr>
          <a:xfrm>
            <a:off x="5528310" y="167386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5879465" y="4542790"/>
            <a:ext cx="2516505" cy="776605"/>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主机</a:t>
            </a:r>
            <a:r>
              <a:rPr lang="zh-CN" altLang="en-US" sz="4000" b="1">
                <a:solidFill>
                  <a:srgbClr val="1908FC"/>
                </a:solidFill>
                <a:latin typeface="微软雅黑" panose="020B0503020204020204" pitchFamily="34" charset="-122"/>
                <a:ea typeface="微软雅黑" panose="020B0503020204020204" pitchFamily="34" charset="-122"/>
              </a:rPr>
              <a:t>安全</a:t>
            </a:r>
            <a:endParaRPr lang="zh-CN" altLang="en-US" sz="40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8"/>
            </p:custDataLst>
          </p:nvPr>
        </p:nvSpPr>
        <p:spPr>
          <a:xfrm>
            <a:off x="5528310" y="392684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3240"/>
            <a:ext cx="2076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互联网</a:t>
            </a: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f299c4f6823b9a4a7cf3ebf36867aa0"/>
          <p:cNvPicPr>
            <a:picLocks noChangeAspect="1"/>
          </p:cNvPicPr>
          <p:nvPr/>
        </p:nvPicPr>
        <p:blipFill>
          <a:blip r:embed="rId1"/>
          <a:stretch>
            <a:fillRect/>
          </a:stretch>
        </p:blipFill>
        <p:spPr>
          <a:xfrm>
            <a:off x="2898140" y="1633220"/>
            <a:ext cx="2153920" cy="1795780"/>
          </a:xfrm>
          <a:prstGeom prst="rect">
            <a:avLst/>
          </a:prstGeom>
        </p:spPr>
      </p:pic>
      <p:pic>
        <p:nvPicPr>
          <p:cNvPr id="18" name="图片 17" descr="3c20e969fe54f1da1631806e59854d06"/>
          <p:cNvPicPr>
            <a:picLocks noChangeAspect="1"/>
          </p:cNvPicPr>
          <p:nvPr/>
        </p:nvPicPr>
        <p:blipFill>
          <a:blip r:embed="rId2"/>
          <a:stretch>
            <a:fillRect/>
          </a:stretch>
        </p:blipFill>
        <p:spPr>
          <a:xfrm>
            <a:off x="940435" y="3903345"/>
            <a:ext cx="1711325" cy="1711325"/>
          </a:xfrm>
          <a:prstGeom prst="rect">
            <a:avLst/>
          </a:prstGeom>
        </p:spPr>
      </p:pic>
      <p:pic>
        <p:nvPicPr>
          <p:cNvPr id="19" name="图片 18" descr="bdcbb7731af4fb2f80504a0b2d048a09"/>
          <p:cNvPicPr>
            <a:picLocks noChangeAspect="1"/>
          </p:cNvPicPr>
          <p:nvPr/>
        </p:nvPicPr>
        <p:blipFill>
          <a:blip r:embed="rId3"/>
          <a:stretch>
            <a:fillRect/>
          </a:stretch>
        </p:blipFill>
        <p:spPr>
          <a:xfrm>
            <a:off x="3086735" y="3848100"/>
            <a:ext cx="1804670" cy="1804670"/>
          </a:xfrm>
          <a:prstGeom prst="rect">
            <a:avLst/>
          </a:prstGeom>
        </p:spPr>
      </p:pic>
      <p:pic>
        <p:nvPicPr>
          <p:cNvPr id="20" name="图片 19" descr="b513da908fae529d9d96549a0c59ac5d"/>
          <p:cNvPicPr>
            <a:picLocks noChangeAspect="1"/>
          </p:cNvPicPr>
          <p:nvPr/>
        </p:nvPicPr>
        <p:blipFill>
          <a:blip r:embed="rId4"/>
          <a:stretch>
            <a:fillRect/>
          </a:stretch>
        </p:blipFill>
        <p:spPr>
          <a:xfrm>
            <a:off x="940435" y="1640840"/>
            <a:ext cx="1788160" cy="1788160"/>
          </a:xfrm>
          <a:prstGeom prst="rect">
            <a:avLst/>
          </a:prstGeom>
        </p:spPr>
      </p:pic>
      <p:sp>
        <p:nvSpPr>
          <p:cNvPr id="21" name="Object 11" descr="preencoded.png"/>
          <p:cNvSpPr/>
          <p:nvPr>
            <p:custDataLst>
              <p:tags r:id="rId5"/>
            </p:custDataLst>
          </p:nvPr>
        </p:nvSpPr>
        <p:spPr>
          <a:xfrm>
            <a:off x="6523990" y="1632585"/>
            <a:ext cx="4266565" cy="406400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24" name="图片 23" descr="f2d80ccb5e652454223841fec169be64"/>
          <p:cNvPicPr>
            <a:picLocks noChangeAspect="1"/>
          </p:cNvPicPr>
          <p:nvPr/>
        </p:nvPicPr>
        <p:blipFill>
          <a:blip r:embed="rId6"/>
          <a:stretch>
            <a:fillRect/>
          </a:stretch>
        </p:blipFill>
        <p:spPr>
          <a:xfrm>
            <a:off x="8122285" y="1734820"/>
            <a:ext cx="2557145" cy="1704975"/>
          </a:xfrm>
          <a:prstGeom prst="rect">
            <a:avLst/>
          </a:prstGeom>
        </p:spPr>
      </p:pic>
      <p:sp>
        <p:nvSpPr>
          <p:cNvPr id="25" name="文本框 24"/>
          <p:cNvSpPr txBox="1"/>
          <p:nvPr/>
        </p:nvSpPr>
        <p:spPr>
          <a:xfrm>
            <a:off x="1342390" y="3439795"/>
            <a:ext cx="4064000"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互联网及互联网</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的浪潮</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7f6a9645a1805edc3e80425adf396168"/>
          <p:cNvPicPr>
            <a:picLocks noChangeAspect="1"/>
          </p:cNvPicPr>
          <p:nvPr/>
        </p:nvPicPr>
        <p:blipFill>
          <a:blip r:embed="rId7"/>
          <a:stretch>
            <a:fillRect/>
          </a:stretch>
        </p:blipFill>
        <p:spPr>
          <a:xfrm>
            <a:off x="6472555" y="3439795"/>
            <a:ext cx="4318000" cy="2409190"/>
          </a:xfrm>
          <a:prstGeom prst="rect">
            <a:avLst/>
          </a:prstGeom>
        </p:spPr>
      </p:pic>
      <p:sp>
        <p:nvSpPr>
          <p:cNvPr id="27" name="文本框 26"/>
          <p:cNvSpPr txBox="1"/>
          <p:nvPr/>
        </p:nvSpPr>
        <p:spPr>
          <a:xfrm>
            <a:off x="6732270" y="2127885"/>
            <a:ext cx="1390015" cy="1235710"/>
          </a:xfrm>
          <a:prstGeom prst="rect">
            <a:avLst/>
          </a:prstGeom>
          <a:noFill/>
        </p:spPr>
        <p:txBody>
          <a:bodyPr wrap="square" rtlCol="0">
            <a:noAutofit/>
          </a:bodyPr>
          <a:p>
            <a:r>
              <a:rPr lang="zh-CN" altLang="en-US" sz="3600" b="1">
                <a:solidFill>
                  <a:schemeClr val="accent5"/>
                </a:solidFill>
                <a:latin typeface="微软雅黑" panose="020B0503020204020204" pitchFamily="34" charset="-122"/>
                <a:ea typeface="微软雅黑" panose="020B0503020204020204" pitchFamily="34" charset="-122"/>
              </a:rPr>
              <a:t>应用</a:t>
            </a:r>
            <a:endParaRPr lang="zh-CN" altLang="en-US" sz="3600" b="1">
              <a:solidFill>
                <a:schemeClr val="accent5"/>
              </a:solidFill>
              <a:latin typeface="微软雅黑" panose="020B0503020204020204" pitchFamily="34" charset="-122"/>
              <a:ea typeface="微软雅黑" panose="020B0503020204020204" pitchFamily="34" charset="-122"/>
            </a:endParaRPr>
          </a:p>
          <a:p>
            <a:r>
              <a:rPr lang="zh-CN" altLang="en-US" sz="3600" b="1">
                <a:solidFill>
                  <a:schemeClr val="accent5"/>
                </a:solidFill>
                <a:latin typeface="微软雅黑" panose="020B0503020204020204" pitchFamily="34" charset="-122"/>
                <a:ea typeface="微软雅黑" panose="020B0503020204020204" pitchFamily="34" charset="-122"/>
              </a:rPr>
              <a:t>安全</a:t>
            </a:r>
            <a:endParaRPr lang="zh-CN" altLang="en-US" sz="3600" b="1">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56908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黑灰产</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0" name="图片 99"/>
          <p:cNvPicPr/>
          <p:nvPr/>
        </p:nvPicPr>
        <p:blipFill>
          <a:blip r:embed="rId1"/>
          <a:stretch>
            <a:fillRect/>
          </a:stretch>
        </p:blipFill>
        <p:spPr>
          <a:xfrm>
            <a:off x="780415" y="1367155"/>
            <a:ext cx="6950710" cy="3431540"/>
          </a:xfrm>
          <a:prstGeom prst="rect">
            <a:avLst/>
          </a:prstGeom>
          <a:noFill/>
          <a:ln w="9525">
            <a:noFill/>
          </a:ln>
        </p:spPr>
      </p:pic>
      <p:pic>
        <p:nvPicPr>
          <p:cNvPr id="5" name="图片 4" descr="98103c287f11eee20d07f7c3de55e32a"/>
          <p:cNvPicPr>
            <a:picLocks noChangeAspect="1"/>
          </p:cNvPicPr>
          <p:nvPr/>
        </p:nvPicPr>
        <p:blipFill>
          <a:blip r:embed="rId2"/>
          <a:stretch>
            <a:fillRect/>
          </a:stretch>
        </p:blipFill>
        <p:spPr>
          <a:xfrm>
            <a:off x="8642985" y="1367155"/>
            <a:ext cx="2986405" cy="4659630"/>
          </a:xfrm>
          <a:prstGeom prst="rect">
            <a:avLst/>
          </a:prstGeom>
        </p:spPr>
      </p:pic>
      <p:sp>
        <p:nvSpPr>
          <p:cNvPr id="6" name="文本框 5"/>
          <p:cNvSpPr txBox="1"/>
          <p:nvPr/>
        </p:nvSpPr>
        <p:spPr>
          <a:xfrm>
            <a:off x="1352550" y="5115560"/>
            <a:ext cx="5806440" cy="829945"/>
          </a:xfrm>
          <a:prstGeom prst="rect">
            <a:avLst/>
          </a:prstGeom>
          <a:noFill/>
        </p:spPr>
        <p:txBody>
          <a:bodyPr wrap="square" rtlCol="0">
            <a:spAutoFit/>
          </a:bodyPr>
          <a:p>
            <a:r>
              <a:rPr lang="en-US" altLang="zh-CN" sz="2400" b="1">
                <a:solidFill>
                  <a:srgbClr val="FF0000"/>
                </a:solidFill>
              </a:rPr>
              <a:t>2022</a:t>
            </a:r>
            <a:r>
              <a:rPr lang="zh-CN" altLang="en-US" sz="2400" b="1">
                <a:solidFill>
                  <a:srgbClr val="FF0000"/>
                </a:solidFill>
              </a:rPr>
              <a:t>年国内黑灰产从业人员近200万,每年造成的</a:t>
            </a:r>
            <a:r>
              <a:rPr lang="zh-CN" altLang="en-US" sz="2400" b="1">
                <a:solidFill>
                  <a:srgbClr val="FF0000"/>
                </a:solidFill>
              </a:rPr>
              <a:t>企业损失达数千亿元。</a:t>
            </a:r>
            <a:endParaRPr lang="zh-CN" altLang="en-US" sz="2400" b="1">
              <a:solidFill>
                <a:srgbClr val="FF0000"/>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9698.711811023622,&quot;width&quot;:8665.02519685039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37_3*l_h_i*1_1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138_2*q_h_i*1_1_4"/>
  <p:tag name="KSO_WM_TEMPLATE_CATEGORY" val="diagram"/>
  <p:tag name="KSO_WM_TEMPLATE_INDEX" val="20230138"/>
  <p:tag name="KSO_WM_UNIT_LAYERLEVEL" val="1_1_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0138_2*q_h_i*1_1_5"/>
  <p:tag name="KSO_WM_TEMPLATE_CATEGORY" val="diagram"/>
  <p:tag name="KSO_WM_TEMPLATE_INDEX" val="20230138"/>
  <p:tag name="KSO_WM_UNIT_LAYERLEVEL" val="1_1_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138_2*q_h_i*1_2_4"/>
  <p:tag name="KSO_WM_TEMPLATE_CATEGORY" val="diagram"/>
  <p:tag name="KSO_WM_TEMPLATE_INDEX" val="20230138"/>
  <p:tag name="KSO_WM_UNIT_LAYERLEVEL" val="1_1_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0138_2*q_h_i*1_2_5"/>
  <p:tag name="KSO_WM_TEMPLATE_CATEGORY" val="diagram"/>
  <p:tag name="KSO_WM_TEMPLATE_INDEX" val="20230138"/>
  <p:tag name="KSO_WM_UNIT_LAYERLEVEL" val="1_1_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138_2*q_h_i*1_3_4"/>
  <p:tag name="KSO_WM_TEMPLATE_CATEGORY" val="diagram"/>
  <p:tag name="KSO_WM_TEMPLATE_INDEX" val="20230138"/>
  <p:tag name="KSO_WM_UNIT_LAYERLEVEL" val="1_1_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230138_2*q_h_i*1_3_5"/>
  <p:tag name="KSO_WM_TEMPLATE_CATEGORY" val="diagram"/>
  <p:tag name="KSO_WM_TEMPLATE_INDEX" val="20230138"/>
  <p:tag name="KSO_WM_UNIT_LAYERLEVEL" val="1_1_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138_2*q_i*1_1"/>
  <p:tag name="KSO_WM_TEMPLATE_CATEGORY" val="diagram"/>
  <p:tag name="KSO_WM_TEMPLATE_INDEX" val="20230138"/>
  <p:tag name="KSO_WM_UNIT_LAYERLEVEL" val="1_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138_2*q_i*1_2"/>
  <p:tag name="KSO_WM_TEMPLATE_CATEGORY" val="diagram"/>
  <p:tag name="KSO_WM_TEMPLATE_INDEX" val="20230138"/>
  <p:tag name="KSO_WM_UNIT_LAYERLEVEL" val="1_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30138_2*q_h_i*1_1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30138_2*q_h_i*1_2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7937_3*l_h_i*1_1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230138_2*q_h_i*1_3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30138_2*q_i*1_3"/>
  <p:tag name="KSO_WM_TEMPLATE_CATEGORY" val="diagram"/>
  <p:tag name="KSO_WM_TEMPLATE_INDEX" val="20230138"/>
  <p:tag name="KSO_WM_UNIT_LAYERLEVEL" val="1_1"/>
  <p:tag name="KSO_WM_TAG_VERSION" val="1.0"/>
  <p:tag name="KSO_WM_BEAUTIFY_FLAG" val="#wm#"/>
  <p:tag name="KSO_WM_UNIT_TEXT_FILL_FORE_SCHEMECOLOR_INDEX" val="14"/>
  <p:tag name="KSO_WM_UNIT_TEXT_FILL_TYPE" val="1"/>
</p:tagLst>
</file>

<file path=ppt/tags/tag112.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2"/>
  <p:tag name="KSO_WM_UNIT_ID" val="diagram20230138_2*q_h_a*1_1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113.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2"/>
  <p:tag name="KSO_WM_UNIT_ID" val="diagram20230138_2*q_h_a*1_3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114.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138_2*q_h_x*1_3_1"/>
  <p:tag name="KSO_WM_TEMPLATE_CATEGORY" val="diagram"/>
  <p:tag name="KSO_WM_TEMPLATE_INDEX" val="20230138"/>
  <p:tag name="KSO_WM_UNIT_LAYERLEVEL" val="1_1_1"/>
  <p:tag name="KSO_WM_TAG_VERSION" val="1.0"/>
  <p:tag name="KSO_WM_BEAUTIFY_FLAG" val="#wm#"/>
</p:tagLst>
</file>

<file path=ppt/tags/tag115.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138_2*q_h_x*1_1_1"/>
  <p:tag name="KSO_WM_TEMPLATE_CATEGORY" val="diagram"/>
  <p:tag name="KSO_WM_TEMPLATE_INDEX" val="20230138"/>
  <p:tag name="KSO_WM_UNIT_LAYERLEVEL" val="1_1_1"/>
  <p:tag name="KSO_WM_TAG_VERSION" val="1.0"/>
  <p:tag name="KSO_WM_BEAUTIFY_FLAG" val="#wm#"/>
</p:tagLst>
</file>

<file path=ppt/tags/tag116.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138_2*q_h_x*1_2_1"/>
  <p:tag name="KSO_WM_TEMPLATE_CATEGORY" val="diagram"/>
  <p:tag name="KSO_WM_TEMPLATE_INDEX" val="20230138"/>
  <p:tag name="KSO_WM_UNIT_LAYERLEVEL" val="1_1_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30138_2*q_i*1_5"/>
  <p:tag name="KSO_WM_TEMPLATE_CATEGORY" val="diagram"/>
  <p:tag name="KSO_WM_TEMPLATE_INDEX" val="20230138"/>
  <p:tag name="KSO_WM_UNIT_LAYERLEVEL" val="1_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4*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37_3*l_h_a*1_1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4*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4*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4*l_h_i*1_1_5"/>
  <p:tag name="KSO_WM_TEMPLATE_CATEGORY" val="diagram"/>
  <p:tag name="KSO_WM_TEMPLATE_INDEX" val="20228100"/>
  <p:tag name="KSO_WM_UNIT_LAYERLEVEL" val="1_1_1"/>
  <p:tag name="KSO_WM_TAG_VERSION" val="1.0"/>
  <p:tag name="KSO_WM_BEAUTIFY_FLAG" val="#wm#"/>
</p:tagLst>
</file>

<file path=ppt/tags/tag123.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4*l_h_x*1_1_1"/>
  <p:tag name="KSO_WM_TEMPLATE_CATEGORY" val="diagram"/>
  <p:tag name="KSO_WM_TEMPLATE_INDEX" val="20228100"/>
  <p:tag name="KSO_WM_UNIT_LAYERLEVEL" val="1_1_1"/>
  <p:tag name="KSO_WM_TAG_VERSION" val="1.0"/>
  <p:tag name="KSO_WM_BEAUTIFY_FLAG" val="#wm#"/>
  <p:tag name="KSO_WM_UNIT_SHADOW_SCHEMECOLOR_INDEX" val="5"/>
</p:tagLst>
</file>

<file path=ppt/tags/tag12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4*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5.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4*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4*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4*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7937_3*l_h_i*1_1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4*l_h_i*1_2_4"/>
  <p:tag name="KSO_WM_TEMPLATE_CATEGORY" val="diagram"/>
  <p:tag name="KSO_WM_TEMPLATE_INDEX" val="20228100"/>
  <p:tag name="KSO_WM_UNIT_LAYERLEVEL" val="1_1_1"/>
  <p:tag name="KSO_WM_TAG_VERSION" val="1.0"/>
  <p:tag name="KSO_WM_BEAUTIFY_FLAG" val="#wm#"/>
</p:tagLst>
</file>

<file path=ppt/tags/tag131.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4*l_h_x*1_2_1"/>
  <p:tag name="KSO_WM_TEMPLATE_CATEGORY" val="diagram"/>
  <p:tag name="KSO_WM_TEMPLATE_INDEX" val="20228100"/>
  <p:tag name="KSO_WM_UNIT_LAYERLEVEL" val="1_1_1"/>
  <p:tag name="KSO_WM_TAG_VERSION" val="1.0"/>
  <p:tag name="KSO_WM_BEAUTIFY_FLAG" val="#wm#"/>
  <p:tag name="KSO_WM_UNIT_SHADOW_SCHEMECOLOR_INDEX" val="6"/>
</p:tagLst>
</file>

<file path=ppt/tags/tag13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4*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3.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4*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4*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0_4*l_h_i*1_3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0_4*l_h_i*1_3_3"/>
  <p:tag name="KSO_WM_TEMPLATE_CATEGORY" val="diagram"/>
  <p:tag name="KSO_WM_TEMPLATE_INDEX" val="20228100"/>
  <p:tag name="KSO_WM_UNIT_LAYERLEVEL" val="1_1_1"/>
  <p:tag name="KSO_WM_TAG_VERSION" val="1.0"/>
  <p:tag name="KSO_WM_BEAUTIFY_FLAG" val="#wm#"/>
</p:tagLst>
</file>

<file path=ppt/tags/tag139.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100_4*l_h_x*1_3_1"/>
  <p:tag name="KSO_WM_TEMPLATE_CATEGORY" val="diagram"/>
  <p:tag name="KSO_WM_TEMPLATE_INDEX" val="20228100"/>
  <p:tag name="KSO_WM_UNIT_LAYERLEVEL" val="1_1_1"/>
  <p:tag name="KSO_WM_TAG_VERSION" val="1.0"/>
  <p:tag name="KSO_WM_BEAUTIFY_FLAG" val="#wm#"/>
  <p:tag name="KSO_WM_UNIT_SHADOW_SCHEMECOLOR_INDEX" val="7"/>
</p:tagLst>
</file>

<file path=ppt/tags/tag14.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37_3*l_h_f*1_1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140.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0_4*l_h_f*1_3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0_4*l_h_i*1_3_4"/>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4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0_4*l_h_a*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100_4*l_h_i*1_4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100_4*l_h_i*1_4_3"/>
  <p:tag name="KSO_WM_TEMPLATE_CATEGORY" val="diagram"/>
  <p:tag name="KSO_WM_TEMPLATE_INDEX" val="20228100"/>
  <p:tag name="KSO_WM_UNIT_LAYERLEVEL" val="1_1_1"/>
  <p:tag name="KSO_WM_TAG_VERSION" val="1.0"/>
  <p:tag name="KSO_WM_BEAUTIFY_FLAG" val="#wm#"/>
</p:tagLst>
</file>

<file path=ppt/tags/tag147.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100_4*l_h_x*1_4_1"/>
  <p:tag name="KSO_WM_TEMPLATE_CATEGORY" val="diagram"/>
  <p:tag name="KSO_WM_TEMPLATE_INDEX" val="20228100"/>
  <p:tag name="KSO_WM_UNIT_LAYERLEVEL" val="1_1_1"/>
  <p:tag name="KSO_WM_TAG_VERSION" val="1.0"/>
  <p:tag name="KSO_WM_BEAUTIFY_FLAG" val="#wm#"/>
  <p:tag name="KSO_WM_UNIT_SHADOW_SCHEMECOLOR_INDEX" val="8"/>
</p:tagLst>
</file>

<file path=ppt/tags/tag148.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100_4*l_h_f*1_4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100_4*l_h_i*1_4_4"/>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UNIT_VALUE" val="128*12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37_3*l_h_x*1_1_1"/>
  <p:tag name="KSO_WM_TEMPLATE_CATEGORY" val="diagram"/>
  <p:tag name="KSO_WM_TEMPLATE_INDEX" val="20227937"/>
  <p:tag name="KSO_WM_UNIT_LAYERLEVEL" val="1_1_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5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100_4*l_h_a*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37_3*l_h_i*1_2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37_3*l_h_i*1_2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7937_3*l_h_i*1_2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37_3*l_h_a*1_2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37_3*l_h_i*1_3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7937_3*l_h_i*1_2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37_3*l_h_f*1_2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37_3*l_h_x*1_2_1"/>
  <p:tag name="KSO_WM_TEMPLATE_CATEGORY" val="diagram"/>
  <p:tag name="KSO_WM_TEMPLATE_INDEX" val="20227937"/>
  <p:tag name="KSO_WM_UNIT_LAYERLEVEL" val="1_1_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927_4*m_h_i*1_1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927_4*m_h_i*1_1_2"/>
  <p:tag name="KSO_WM_TEMPLATE_CATEGORY" val="diagram"/>
  <p:tag name="KSO_WM_TEMPLATE_INDEX" val="2022792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1"/>
  <p:tag name="KSO_WM_UNIT_ID" val="diagram20181263_3*l_h_i*1_4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1"/>
  <p:tag name="KSO_WM_UNIT_ID" val="diagram20181263_3*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1"/>
  <p:tag name="KSO_WM_UNIT_ID" val="diagram20181263_3*l_h_i*1_2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1"/>
  <p:tag name="KSO_WM_UNIT_ID" val="diagram20181263_3*l_h_i*1_3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2"/>
  <p:tag name="KSO_WM_UNIT_ID" val="diagram20181263_3*l_h_i*1_1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2"/>
  <p:tag name="KSO_WM_UNIT_ID" val="diagram20181263_3*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2"/>
  <p:tag name="KSO_WM_UNIT_ID" val="diagram20181263_3*l_h_i*1_3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1_1"/>
  <p:tag name="KSO_WM_UNIT_ID" val="diagram20181263_3*l_h_f*1_1_1"/>
  <p:tag name="KSO_WM_UNIT_LAYERLEVEL" val="1_1_1"/>
  <p:tag name="KSO_WM_UNIT_VALUE" val="0"/>
  <p:tag name="KSO_WM_UNIT_HIGHLIGHT" val="0"/>
  <p:tag name="KSO_WM_UNIT_COMPATIBLE" val="0"/>
  <p:tag name="KSO_WM_UNIT_CLEAR" val="0"/>
  <p:tag name="KSO_WM_DIAGRAM_GROUP_CODE" val="l1-1"/>
  <p:tag name="KSO_WM_UNIT_PRESET_TEXT" val="A"/>
  <p:tag name="KSO_WM_UNIT_TEXT_FILL_FORE_SCHEMECOLOR_INDEX" val="15"/>
  <p:tag name="KSO_WM_UNIT_TEXT_FILL_TYPE" val="1"/>
</p:tagLst>
</file>

<file path=ppt/tags/tag24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2_1"/>
  <p:tag name="KSO_WM_UNIT_ID" val="diagram20181263_3*l_h_f*1_2_1"/>
  <p:tag name="KSO_WM_UNIT_LAYERLEVEL" val="1_1_1"/>
  <p:tag name="KSO_WM_UNIT_VALUE" val="0"/>
  <p:tag name="KSO_WM_UNIT_HIGHLIGHT" val="0"/>
  <p:tag name="KSO_WM_UNIT_COMPATIBLE" val="0"/>
  <p:tag name="KSO_WM_UNIT_CLEAR" val="0"/>
  <p:tag name="KSO_WM_DIAGRAM_GROUP_CODE" val="l1-1"/>
  <p:tag name="KSO_WM_UNIT_PRESET_TEXT" val="B"/>
  <p:tag name="KSO_WM_UNIT_TEXT_FILL_FORE_SCHEMECOLOR_INDEX" val="15"/>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927_4*m_h_z*1_2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5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3_1"/>
  <p:tag name="KSO_WM_UNIT_ID" val="diagram20181263_3*l_h_f*1_3_1"/>
  <p:tag name="KSO_WM_UNIT_LAYERLEVEL" val="1_1_1"/>
  <p:tag name="KSO_WM_UNIT_VALUE" val="0"/>
  <p:tag name="KSO_WM_UNIT_HIGHLIGHT" val="0"/>
  <p:tag name="KSO_WM_UNIT_COMPATIBLE" val="0"/>
  <p:tag name="KSO_WM_UNIT_CLEAR" val="0"/>
  <p:tag name="KSO_WM_DIAGRAM_GROUP_CODE" val="l1-1"/>
  <p:tag name="KSO_WM_UNIT_PRESET_TEXT" val="C"/>
  <p:tag name="KSO_WM_UNIT_TEXT_FILL_FORE_SCHEMECOLOR_INDEX" val="15"/>
  <p:tag name="KSO_WM_UNIT_TEXT_FILL_TYPE" val="1"/>
</p:tagLst>
</file>

<file path=ppt/tags/tag25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2"/>
  <p:tag name="KSO_WM_UNIT_ID" val="diagram20181263_3*l_h_i*1_4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5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4_1"/>
  <p:tag name="KSO_WM_UNIT_ID" val="diagram20181263_3*l_h_f*1_4_1"/>
  <p:tag name="KSO_WM_UNIT_LAYERLEVEL" val="1_1_1"/>
  <p:tag name="KSO_WM_UNIT_VALUE" val="0"/>
  <p:tag name="KSO_WM_UNIT_HIGHLIGHT" val="0"/>
  <p:tag name="KSO_WM_UNIT_COMPATIBLE" val="0"/>
  <p:tag name="KSO_WM_UNIT_CLEAR" val="0"/>
  <p:tag name="KSO_WM_DIAGRAM_GROUP_CODE" val="l1-1"/>
  <p:tag name="KSO_WM_UNIT_PRESET_TEXT" val="D"/>
  <p:tag name="KSO_WM_UNIT_TEXT_FILL_FORE_SCHEMECOLOR_INDEX" val="15"/>
  <p:tag name="KSO_WM_UNIT_TEXT_FILL_TYPE" val="1"/>
</p:tagLst>
</file>

<file path=ppt/tags/tag25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1_1"/>
  <p:tag name="KSO_WM_UNIT_ID" val="diagram20181263_3*l_h_a*1_1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2_1"/>
  <p:tag name="KSO_WM_UNIT_ID" val="diagram20181263_3*l_h_a*1_2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3_1"/>
  <p:tag name="KSO_WM_UNIT_ID" val="diagram20181263_3*l_h_a*1_3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4_1"/>
  <p:tag name="KSO_WM_UNIT_ID" val="diagram20181263_3*l_h_a*1_4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f"/>
  <p:tag name="KSO_WM_UNIT_INDEX" val="1"/>
  <p:tag name="KSO_WM_UNIT_ID" val="diagram20181263_3*f*1"/>
  <p:tag name="KSO_WM_UNIT_LAYERLEVEL" val="1"/>
  <p:tag name="KSO_WM_UNIT_VALUE" val="111"/>
  <p:tag name="KSO_WM_UNIT_HIGHLIGHT" val="0"/>
  <p:tag name="KSO_WM_UNIT_COMPATIBLE" val="0"/>
  <p:tag name="KSO_WM_UNIT_CLEAR" val="0"/>
  <p:tag name="KSO_WM_UNIT_PRESET_TEXT" val="点击输入本栏的具体文字，简明扼要地说明分项内容。作为概念的解说，请根据您的具体内容酌情进行修改，以便于让阅读者更容易理解您所提及的信息内容和更好地展示您的观点。"/>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PP_MARK_KEY" val="3923a44c-ba4f-4c9c-9c05-d0fb53d639b6"/>
  <p:tag name="COMMONDATA" val="eyJoZGlkIjoiMjRhNzA2NDM2M2ZjMTY4N2Q1ZmZhZDBiYTljYzdhMDgifQ=="/>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27927_4*m_h_i*1_1_3"/>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27927_4*m_h_i*1_1_4"/>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27927_4*m_h_i*1_1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27927_4*m_h_x*1_1_1"/>
  <p:tag name="KSO_WM_TEMPLATE_CATEGORY" val="diagram"/>
  <p:tag name="KSO_WM_TEMPLATE_INDEX" val="20227927"/>
  <p:tag name="KSO_WM_UNIT_LAYERLEVEL" val="1_1_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937_3*l_h_i*1_3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30.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27927_4*m_h_f*1_1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927_4*m_h_a*1_1_1"/>
  <p:tag name="KSO_WM_TEMPLATE_CATEGORY" val="diagram"/>
  <p:tag name="KSO_WM_TEMPLATE_INDEX" val="20227927"/>
  <p:tag name="KSO_WM_UNIT_LAYERLEVEL" val="1_1_1"/>
  <p:tag name="KSO_WM_TAG_VERSION" val="1.0"/>
  <p:tag name="KSO_WM_BEAUTIFY_FLAG" val="#wm#"/>
  <p:tag name="KSO_WM_UNIT_TEXT_FILL_FORE_SCHEMECOLOR_INDEX" val="5"/>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927_4*m_h_i*1_2_2"/>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27927_4*m_h_i*1_2_3"/>
  <p:tag name="KSO_WM_TEMPLATE_CATEGORY" val="diagram"/>
  <p:tag name="KSO_WM_TEMPLATE_INDEX" val="20227927"/>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27927_4*m_h_i*1_2_4"/>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927_4*m_h_z*1_3_1"/>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27927_4*m_h_i*1_2_5"/>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927_4*m_h_i*1_2_1"/>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38.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27927_4*m_h_x*1_2_1"/>
  <p:tag name="KSO_WM_TEMPLATE_CATEGORY" val="diagram"/>
  <p:tag name="KSO_WM_TEMPLATE_INDEX" val="20227927"/>
  <p:tag name="KSO_WM_UNIT_LAYERLEVEL" val="1_1_1"/>
  <p:tag name="KSO_WM_TAG_VERSION" val="1.0"/>
  <p:tag name="KSO_WM_BEAUTIFY_FLAG" val="#wm#"/>
</p:tagLst>
</file>

<file path=ppt/tags/tag39.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27927_4*m_h_f*1_2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7937_3*l_h_i*1_3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4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927_4*m_h_a*1_2_1"/>
  <p:tag name="KSO_WM_TEMPLATE_CATEGORY" val="diagram"/>
  <p:tag name="KSO_WM_TEMPLATE_INDEX" val="20227927"/>
  <p:tag name="KSO_WM_UNIT_LAYERLEVEL" val="1_1_1"/>
  <p:tag name="KSO_WM_TAG_VERSION" val="1.0"/>
  <p:tag name="KSO_WM_BEAUTIFY_FLAG" val="#wm#"/>
  <p:tag name="KSO_WM_UNIT_TEXT_FILL_FORE_SCHEMECOLOR_INDEX" val="6"/>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7927_4*m_h_i*1_3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27927_4*m_h_i*1_3_2"/>
  <p:tag name="KSO_WM_TEMPLATE_CATEGORY" val="diagram"/>
  <p:tag name="KSO_WM_TEMPLATE_INDEX" val="2022792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27927_4*m_h_i*1_3_3"/>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27927_4*m_h_z*1_4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27927_4*m_h_i*1_3_4"/>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27927_4*m_h_i*1_3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47.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27927_4*m_h_x*1_3_1"/>
  <p:tag name="KSO_WM_TEMPLATE_CATEGORY" val="diagram"/>
  <p:tag name="KSO_WM_TEMPLATE_INDEX" val="20227927"/>
  <p:tag name="KSO_WM_UNIT_LAYERLEVEL" val="1_1_1"/>
  <p:tag name="KSO_WM_TAG_VERSION" val="1.0"/>
  <p:tag name="KSO_WM_BEAUTIFY_FLAG" val="#wm#"/>
</p:tagLst>
</file>

<file path=ppt/tags/tag48.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27927_4*m_h_f*1_3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49.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27927_4*m_h_a*1_3_1"/>
  <p:tag name="KSO_WM_TEMPLATE_CATEGORY" val="diagram"/>
  <p:tag name="KSO_WM_TEMPLATE_INDEX" val="20227927"/>
  <p:tag name="KSO_WM_UNIT_LAYERLEVEL" val="1_1_1"/>
  <p:tag name="KSO_WM_TAG_VERSION" val="1.0"/>
  <p:tag name="KSO_WM_BEAUTIFY_FLAG" val="#wm#"/>
  <p:tag name="KSO_WM_UNIT_TEXT_FILL_FORE_SCHEMECOLOR_INDEX" val="7"/>
  <p:tag name="KSO_WM_UNIT_TEXT_FILL_TYPE" val="1"/>
</p:tagLst>
</file>

<file path=ppt/tags/tag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37_3*l_h_a*1_3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7927_4*m_h_i*1_4_1"/>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27927_4*m_h_i*1_4_2"/>
  <p:tag name="KSO_WM_TEMPLATE_CATEGORY" val="diagram"/>
  <p:tag name="KSO_WM_TEMPLATE_INDEX" val="2022792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27927_4*m_h_i*1_4_3"/>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27927_4*m_h_i*1_4_4"/>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27927_4*m_h_i*1_4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55.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27927_4*m_h_x*1_4_1"/>
  <p:tag name="KSO_WM_TEMPLATE_CATEGORY" val="diagram"/>
  <p:tag name="KSO_WM_TEMPLATE_INDEX" val="20227927"/>
  <p:tag name="KSO_WM_UNIT_LAYERLEVEL" val="1_1_1"/>
  <p:tag name="KSO_WM_TAG_VERSION" val="1.0"/>
  <p:tag name="KSO_WM_BEAUTIFY_FLAG" val="#wm#"/>
</p:tagLst>
</file>

<file path=ppt/tags/tag56.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27927_4*m_h_f*1_4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5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27927_4*m_h_a*1_4_1"/>
  <p:tag name="KSO_WM_TEMPLATE_CATEGORY" val="diagram"/>
  <p:tag name="KSO_WM_TEMPLATE_INDEX" val="20227927"/>
  <p:tag name="KSO_WM_UNIT_LAYERLEVEL" val="1_1_1"/>
  <p:tag name="KSO_WM_TAG_VERSION" val="1.0"/>
  <p:tag name="KSO_WM_BEAUTIFY_FLAG" val="#wm#"/>
  <p:tag name="KSO_WM_UNIT_TEXT_FILL_FORE_SCHEMECOLOR_INDEX" val="8"/>
  <p:tag name="KSO_WM_UNIT_TEXT_FILL_TYPE" val="1"/>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7937_3*l_h_i*1_3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UNIT_PLACING_PICTURE_USER_VIEWPORT" val="{&quot;height&quot;:7571,&quot;width&quot;:10318}"/>
</p:tagLst>
</file>

<file path=ppt/tags/tag68.xml><?xml version="1.0" encoding="utf-8"?>
<p:tagLst xmlns:p="http://schemas.openxmlformats.org/presentationml/2006/main">
  <p:tag name="KSO_WM_UNIT_PLACING_PICTURE_USER_VIEWPORT" val="{&quot;height&quot;:9320,&quot;width&quot;:15780}"/>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937_3*l_h_f*1_3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3_6*l_h_i*1_4_1"/>
  <p:tag name="KSO_WM_TEMPLATE_CATEGORY" val="diagram"/>
  <p:tag name="KSO_WM_TEMPLATE_INDEX" val="20228073"/>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73_6*l_h_i*1_5_1"/>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73_6*l_h_i*1_5_2"/>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7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73_6*l_h_a*1_5_1"/>
  <p:tag name="KSO_WM_TEMPLATE_CATEGORY" val="diagram"/>
  <p:tag name="KSO_WM_TEMPLATE_INDEX" val="20228073"/>
  <p:tag name="KSO_WM_UNIT_LAYERLEVEL" val="1_1_1"/>
  <p:tag name="KSO_WM_TAG_VERSION" val="1.0"/>
  <p:tag name="KSO_WM_BEAUTIFY_FLAG" val="#wm#"/>
  <p:tag name="KSO_WM_UNIT_TEXT_FILL_FORE_SCHEMECOLOR_INDEX" val="9"/>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3_6*l_h_i*1_2_1"/>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3_6*l_h_i*1_2_2"/>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3_6*l_h_a*1_2_1"/>
  <p:tag name="KSO_WM_TEMPLATE_CATEGORY" val="diagram"/>
  <p:tag name="KSO_WM_TEMPLATE_INDEX" val="20228073"/>
  <p:tag name="KSO_WM_UNIT_LAYERLEVEL" val="1_1_1"/>
  <p:tag name="KSO_WM_TAG_VERSION" val="1.0"/>
  <p:tag name="KSO_WM_BEAUTIFY_FLAG" val="#wm#"/>
  <p:tag name="KSO_WM_UNIT_TEXT_FILL_FORE_SCHEMECOLOR_INDEX" val="6"/>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73_6*l_i*1_1"/>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73_6*l_i*1_2"/>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73_6*l_i*1_3"/>
  <p:tag name="KSO_WM_TEMPLATE_CATEGORY" val="diagram"/>
  <p:tag name="KSO_WM_TEMPLATE_INDEX" val="2022807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VALUE" val="126*126"/>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37_3*l_h_x*1_3_1"/>
  <p:tag name="KSO_WM_TEMPLATE_CATEGORY" val="diagram"/>
  <p:tag name="KSO_WM_TEMPLATE_INDEX" val="20227937"/>
  <p:tag name="KSO_WM_UNIT_LAYERLEVEL" val="1_1_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3_6*l_h_i*1_1_1"/>
  <p:tag name="KSO_WM_TEMPLATE_CATEGORY" val="diagram"/>
  <p:tag name="KSO_WM_TEMPLATE_INDEX" val="2022807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3_6*l_h_a*1_1_1"/>
  <p:tag name="KSO_WM_TEMPLATE_CATEGORY" val="diagram"/>
  <p:tag name="KSO_WM_TEMPLATE_INDEX" val="20228073"/>
  <p:tag name="KSO_WM_UNIT_LAYERLEVEL" val="1_1_1"/>
  <p:tag name="KSO_WM_TAG_VERSION" val="1.0"/>
  <p:tag name="KSO_WM_BEAUTIFY_FLAG" val="#wm#"/>
  <p:tag name="KSO_WM_UNIT_TEXT_FILL_FORE_SCHEMECOLOR_INDEX" val="5"/>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3_6*l_h_i*1_3_1"/>
  <p:tag name="KSO_WM_TEMPLATE_CATEGORY" val="diagram"/>
  <p:tag name="KSO_WM_TEMPLATE_INDEX" val="20228073"/>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8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3_6*l_h_a*1_3_1"/>
  <p:tag name="KSO_WM_TEMPLATE_CATEGORY" val="diagram"/>
  <p:tag name="KSO_WM_TEMPLATE_INDEX" val="20228073"/>
  <p:tag name="KSO_WM_UNIT_LAYERLEVEL" val="1_1_1"/>
  <p:tag name="KSO_WM_TAG_VERSION" val="1.0"/>
  <p:tag name="KSO_WM_BEAUTIFY_FLAG" val="#wm#"/>
  <p:tag name="KSO_WM_UNIT_TEXT_FILL_FORE_SCHEMECOLOR_INDEX" val="7"/>
  <p:tag name="KSO_WM_UNIT_TEXT_FILL_TYPE" val="1"/>
</p:tagLst>
</file>

<file path=ppt/tags/tag8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73_6*l_h_a*1_4_1"/>
  <p:tag name="KSO_WM_TEMPLATE_CATEGORY" val="diagram"/>
  <p:tag name="KSO_WM_TEMPLATE_INDEX" val="20228073"/>
  <p:tag name="KSO_WM_UNIT_LAYERLEVEL" val="1_1_1"/>
  <p:tag name="KSO_WM_TAG_VERSION" val="1.0"/>
  <p:tag name="KSO_WM_BEAUTIFY_FLAG" val="#wm#"/>
  <p:tag name="KSO_WM_UNIT_TEXT_FILL_FORE_SCHEMECOLOR_INDEX" val="8"/>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73_6*l_h_i*1_6_1"/>
  <p:tag name="KSO_WM_TEMPLATE_CATEGORY" val="diagram"/>
  <p:tag name="KSO_WM_TEMPLATE_INDEX" val="2022807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8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73_6*l_h_a*1_6_1"/>
  <p:tag name="KSO_WM_TEMPLATE_CATEGORY" val="diagram"/>
  <p:tag name="KSO_WM_TEMPLATE_INDEX" val="20228073"/>
  <p:tag name="KSO_WM_UNIT_LAYERLEVEL" val="1_1_1"/>
  <p:tag name="KSO_WM_TAG_VERSION" val="1.0"/>
  <p:tag name="KSO_WM_BEAUTIFY_FLAG" val="#wm#"/>
  <p:tag name="KSO_WM_UNIT_TEXT_FILL_FORE_SCHEMECOLOR_INDEX" val="10"/>
  <p:tag name="KSO_WM_UNIT_TEXT_FILL_TYPE" val="1"/>
</p:tagLst>
</file>

<file path=ppt/tags/tag8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3_6*l_h_f*1_1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8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3_6*l_h_f*1_2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8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73_6*l_h_f*1_3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37_3*l_h_i*1_1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9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28073_6*l_h_f*1_6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073_6*l_h_f*1_5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73_6*l_h_f*1_4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138_2*q_h_i*1_1_3"/>
  <p:tag name="KSO_WM_TEMPLATE_CATEGORY" val="diagram"/>
  <p:tag name="KSO_WM_TEMPLATE_INDEX" val="20230138"/>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Lst>
</file>

<file path=ppt/tags/tag95.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138_2*q_h_a*1_1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138_2*q_h_i*1_2_3"/>
  <p:tag name="KSO_WM_TEMPLATE_CATEGORY" val="diagram"/>
  <p:tag name="KSO_WM_TEMPLATE_INDEX" val="20230138"/>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Lst>
</file>

<file path=ppt/tags/tag97.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138_2*q_h_a*1_2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138_2*q_h_i*1_3_3"/>
  <p:tag name="KSO_WM_TEMPLATE_CATEGORY" val="diagram"/>
  <p:tag name="KSO_WM_TEMPLATE_INDEX" val="20230138"/>
  <p:tag name="KSO_WM_UNIT_LAYERLEVEL" val="1_1_1"/>
  <p:tag name="KSO_WM_TAG_VERSION" val="1.0"/>
  <p:tag name="KSO_WM_BEAUTIFY_FLAG" val="#wm#"/>
  <p:tag name="KSO_WM_UNIT_FILL_FORE_SCHEMECOLOR_INDEX" val="6"/>
  <p:tag name="KSO_WM_UNIT_FILL_TYPE" val="1"/>
  <p:tag name="KSO_WM_UNIT_SHADOW_SCHEMECOLOR_INDEX" val="6"/>
  <p:tag name="KSO_WM_UNIT_TEXT_FILL_FORE_SCHEMECOLOR_INDEX" val="2"/>
  <p:tag name="KSO_WM_UNIT_TEXT_FILL_TYPE" val="1"/>
</p:tagLst>
</file>

<file path=ppt/tags/tag99.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138_2*q_h_a*1_3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1879</Words>
  <Application>WPS 演示</Application>
  <PresentationFormat>宽屏</PresentationFormat>
  <Paragraphs>558</Paragraphs>
  <Slides>35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宋体</vt:lpstr>
      <vt:lpstr>Wingdings</vt:lpstr>
      <vt:lpstr>微软雅黑</vt:lpstr>
      <vt:lpstr>微软雅黑 Light</vt:lpstr>
      <vt:lpstr>Agency FB</vt:lpstr>
      <vt:lpstr>思源黑体 CN Light</vt:lpstr>
      <vt:lpstr>黑体</vt:lpstr>
      <vt:lpstr>思源黑体 CN Regular</vt:lpstr>
      <vt:lpstr>Arial Unicode MS</vt:lpstr>
      <vt:lpstr>Calibri Light</vt:lpstr>
      <vt:lpstr>Calibri</vt:lpstr>
      <vt:lpstr>等线</vt:lpstr>
      <vt:lpstr>MiSans</vt:lpstr>
      <vt:lpstr>Times New Roman</vt:lpstr>
      <vt:lpstr>思源黑体 CN Bold</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bingjie</cp:lastModifiedBy>
  <cp:revision>1035</cp:revision>
  <dcterms:created xsi:type="dcterms:W3CDTF">2019-07-12T06:45:00Z</dcterms:created>
  <dcterms:modified xsi:type="dcterms:W3CDTF">2023-05-12T06:28:17Z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1A02AA1B47AD43E3A20DF949B4D7D8DE_12</vt:lpwstr>
  </property>
  <property fmtid="{D5CDD505-2E9C-101B-9397-08002B2CF9AE}" pid="3" name="KSOProductBuildVer">
    <vt:lpwstr>2052-11.1.0.14309</vt:lpwstr>
  </property>
</Properties>
</file>